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0"/>
  </p:notesMasterIdLst>
  <p:sldIdLst>
    <p:sldId id="272" r:id="rId2"/>
    <p:sldId id="256" r:id="rId3"/>
    <p:sldId id="266" r:id="rId4"/>
    <p:sldId id="257" r:id="rId5"/>
    <p:sldId id="258" r:id="rId6"/>
    <p:sldId id="259" r:id="rId7"/>
    <p:sldId id="260" r:id="rId8"/>
    <p:sldId id="261" r:id="rId9"/>
    <p:sldId id="267" r:id="rId10"/>
    <p:sldId id="262" r:id="rId11"/>
    <p:sldId id="268" r:id="rId12"/>
    <p:sldId id="269" r:id="rId13"/>
    <p:sldId id="270" r:id="rId14"/>
    <p:sldId id="271" r:id="rId15"/>
    <p:sldId id="263" r:id="rId16"/>
    <p:sldId id="264" r:id="rId17"/>
    <p:sldId id="265" r:id="rId18"/>
    <p:sldId id="273" r:id="rId19"/>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3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965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073078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298370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249626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25089039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660567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530833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8/3/2024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41923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4021851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1822823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5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231090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466695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8/3/2024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7769072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8/3/2024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8483771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8/3/2024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52724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8/3/2024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6642761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8/3/2024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802292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454710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dirty="0"/>
              <a:t>8/3/2024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985107746"/>
      </p:ext>
    </p:extLst>
  </p:cSld>
  <p:clrMap bg1="dk1" tx1="lt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9.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095B-238A-4632-8AB3-37204D19F50D}"/>
              </a:ext>
            </a:extLst>
          </p:cNvPr>
          <p:cNvSpPr>
            <a:spLocks noGrp="1"/>
          </p:cNvSpPr>
          <p:nvPr>
            <p:ph type="ctrTitle"/>
          </p:nvPr>
        </p:nvSpPr>
        <p:spPr>
          <a:xfrm>
            <a:off x="1194072" y="630132"/>
            <a:ext cx="12070080" cy="2233902"/>
          </a:xfrm>
        </p:spPr>
        <p:txBody>
          <a:bodyPr/>
          <a:lstStyle/>
          <a:p>
            <a:r>
              <a:rPr lang="en-US" dirty="0"/>
              <a:t>Language Identifier</a:t>
            </a:r>
            <a:endParaRPr lang="en-IN" dirty="0"/>
          </a:p>
        </p:txBody>
      </p:sp>
      <p:sp>
        <p:nvSpPr>
          <p:cNvPr id="3" name="Subtitle 2">
            <a:extLst>
              <a:ext uri="{FF2B5EF4-FFF2-40B4-BE49-F238E27FC236}">
                <a16:creationId xmlns:a16="http://schemas.microsoft.com/office/drawing/2014/main" id="{E4CD69BC-8539-9963-BB49-DB8A12975C4C}"/>
              </a:ext>
            </a:extLst>
          </p:cNvPr>
          <p:cNvSpPr>
            <a:spLocks noGrp="1"/>
          </p:cNvSpPr>
          <p:nvPr>
            <p:ph type="subTitle" idx="1"/>
          </p:nvPr>
        </p:nvSpPr>
        <p:spPr>
          <a:xfrm>
            <a:off x="9448157" y="5669281"/>
            <a:ext cx="10364486" cy="2446772"/>
          </a:xfrm>
        </p:spPr>
        <p:txBody>
          <a:bodyPr>
            <a:normAutofit lnSpcReduction="10000"/>
          </a:bodyPr>
          <a:lstStyle/>
          <a:p>
            <a:r>
              <a:rPr lang="en-US" dirty="0"/>
              <a:t>Guided by:</a:t>
            </a:r>
          </a:p>
          <a:p>
            <a:r>
              <a:rPr lang="en-US" dirty="0">
                <a:solidFill>
                  <a:schemeClr val="accent3"/>
                </a:solidFill>
              </a:rPr>
              <a:t>k. Vijaya Bhaskar</a:t>
            </a:r>
          </a:p>
          <a:p>
            <a:r>
              <a:rPr lang="en-US" dirty="0"/>
              <a:t>Done by:</a:t>
            </a:r>
          </a:p>
          <a:p>
            <a:r>
              <a:rPr lang="en-US" dirty="0">
                <a:solidFill>
                  <a:schemeClr val="accent3"/>
                </a:solidFill>
              </a:rPr>
              <a:t>A. Konda </a:t>
            </a:r>
            <a:r>
              <a:rPr lang="en-US" dirty="0" err="1">
                <a:solidFill>
                  <a:schemeClr val="accent3"/>
                </a:solidFill>
              </a:rPr>
              <a:t>reddy</a:t>
            </a:r>
            <a:r>
              <a:rPr lang="en-US" dirty="0">
                <a:solidFill>
                  <a:schemeClr val="accent3"/>
                </a:solidFill>
              </a:rPr>
              <a:t>(192210642)</a:t>
            </a:r>
          </a:p>
          <a:p>
            <a:r>
              <a:rPr lang="en-US" dirty="0">
                <a:solidFill>
                  <a:schemeClr val="accent3"/>
                </a:solidFill>
              </a:rPr>
              <a:t>M. Manoj(192211728)</a:t>
            </a:r>
            <a:endParaRPr lang="en-IN" dirty="0">
              <a:solidFill>
                <a:schemeClr val="accent3"/>
              </a:solidFill>
            </a:endParaRPr>
          </a:p>
        </p:txBody>
      </p:sp>
      <p:pic>
        <p:nvPicPr>
          <p:cNvPr id="5" name="Picture 4">
            <a:extLst>
              <a:ext uri="{FF2B5EF4-FFF2-40B4-BE49-F238E27FC236}">
                <a16:creationId xmlns:a16="http://schemas.microsoft.com/office/drawing/2014/main" id="{679A3691-7E36-CFC5-A9D2-9AD246C1DD2D}"/>
              </a:ext>
            </a:extLst>
          </p:cNvPr>
          <p:cNvPicPr>
            <a:picLocks noChangeAspect="1"/>
          </p:cNvPicPr>
          <p:nvPr/>
        </p:nvPicPr>
        <p:blipFill>
          <a:blip r:embed="rId2"/>
          <a:stretch>
            <a:fillRect/>
          </a:stretch>
        </p:blipFill>
        <p:spPr>
          <a:xfrm>
            <a:off x="1676400" y="4812030"/>
            <a:ext cx="5833110" cy="3074670"/>
          </a:xfrm>
          <a:prstGeom prst="rect">
            <a:avLst/>
          </a:prstGeom>
        </p:spPr>
      </p:pic>
    </p:spTree>
    <p:extLst>
      <p:ext uri="{BB962C8B-B14F-4D97-AF65-F5344CB8AC3E}">
        <p14:creationId xmlns:p14="http://schemas.microsoft.com/office/powerpoint/2010/main" val="2963222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3172"/>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33172"/>
          </a:xfrm>
          <a:prstGeom prst="rect">
            <a:avLst/>
          </a:prstGeom>
        </p:spPr>
      </p:pic>
      <p:pic>
        <p:nvPicPr>
          <p:cNvPr id="5" name="Image 1" descr="preencoded.png"/>
          <p:cNvPicPr>
            <a:picLocks noChangeAspect="1"/>
          </p:cNvPicPr>
          <p:nvPr/>
        </p:nvPicPr>
        <p:blipFill>
          <a:blip r:embed="rId4"/>
          <a:stretch>
            <a:fillRect/>
          </a:stretch>
        </p:blipFill>
        <p:spPr>
          <a:xfrm>
            <a:off x="9425940" y="2270641"/>
            <a:ext cx="4922520" cy="3691890"/>
          </a:xfrm>
          <a:prstGeom prst="rect">
            <a:avLst/>
          </a:prstGeom>
        </p:spPr>
      </p:pic>
      <p:sp>
        <p:nvSpPr>
          <p:cNvPr id="6" name="Text 2"/>
          <p:cNvSpPr/>
          <p:nvPr/>
        </p:nvSpPr>
        <p:spPr>
          <a:xfrm>
            <a:off x="789503" y="376476"/>
            <a:ext cx="7564993" cy="1409700"/>
          </a:xfrm>
          <a:prstGeom prst="rect">
            <a:avLst/>
          </a:prstGeom>
          <a:noFill/>
          <a:ln/>
        </p:spPr>
        <p:txBody>
          <a:bodyPr wrap="square" rtlCol="0" anchor="t"/>
          <a:lstStyle/>
          <a:p>
            <a:pPr marL="0" indent="0">
              <a:lnSpc>
                <a:spcPts val="5551"/>
              </a:lnSpc>
              <a:buNone/>
            </a:pPr>
            <a:r>
              <a:rPr lang="en-US" sz="4440" b="1" dirty="0">
                <a:solidFill>
                  <a:srgbClr val="101014"/>
                </a:solidFill>
                <a:latin typeface="Playfair Display" pitchFamily="34" charset="0"/>
                <a:ea typeface="Playfair Display" pitchFamily="34" charset="-122"/>
                <a:cs typeface="Playfair Display" pitchFamily="34" charset="-120"/>
              </a:rPr>
              <a:t>Supervised vs. Unsupervised Language Identification</a:t>
            </a:r>
            <a:endParaRPr lang="en-US" sz="4440" dirty="0"/>
          </a:p>
        </p:txBody>
      </p:sp>
      <p:sp>
        <p:nvSpPr>
          <p:cNvPr id="7" name="Text 3"/>
          <p:cNvSpPr/>
          <p:nvPr/>
        </p:nvSpPr>
        <p:spPr>
          <a:xfrm>
            <a:off x="789503" y="2368272"/>
            <a:ext cx="7564993" cy="721995"/>
          </a:xfrm>
          <a:prstGeom prst="rect">
            <a:avLst/>
          </a:prstGeom>
          <a:noFill/>
          <a:ln/>
        </p:spPr>
        <p:txBody>
          <a:bodyPr wrap="square" rtlCol="0" anchor="t"/>
          <a:lstStyle/>
          <a:p>
            <a:pPr marL="0" indent="0">
              <a:lnSpc>
                <a:spcPts val="2842"/>
              </a:lnSpc>
              <a:buNone/>
            </a:pPr>
            <a:r>
              <a:rPr lang="en-US" sz="1776" dirty="0">
                <a:solidFill>
                  <a:srgbClr val="39393C"/>
                </a:solidFill>
                <a:latin typeface="Open Sans" pitchFamily="34" charset="0"/>
                <a:ea typeface="Open Sans" pitchFamily="34" charset="-122"/>
                <a:cs typeface="Open Sans" pitchFamily="34" charset="-120"/>
              </a:rPr>
              <a:t> Language identification methods can be categorized as supervised or unsupervised, depending on the availability of labeled data for training.</a:t>
            </a:r>
            <a:endParaRPr lang="en-US" sz="1776" dirty="0"/>
          </a:p>
        </p:txBody>
      </p:sp>
      <p:sp>
        <p:nvSpPr>
          <p:cNvPr id="8" name="Shape 4"/>
          <p:cNvSpPr/>
          <p:nvPr/>
        </p:nvSpPr>
        <p:spPr>
          <a:xfrm>
            <a:off x="874038" y="3597712"/>
            <a:ext cx="507444" cy="507444"/>
          </a:xfrm>
          <a:prstGeom prst="roundRect">
            <a:avLst>
              <a:gd name="adj" fmla="val 8002"/>
            </a:avLst>
          </a:prstGeom>
          <a:solidFill>
            <a:srgbClr val="E0E0EC"/>
          </a:solidFill>
          <a:ln/>
        </p:spPr>
      </p:sp>
      <p:sp>
        <p:nvSpPr>
          <p:cNvPr id="9" name="Text 5"/>
          <p:cNvSpPr/>
          <p:nvPr/>
        </p:nvSpPr>
        <p:spPr>
          <a:xfrm>
            <a:off x="1062871" y="3682246"/>
            <a:ext cx="129659" cy="338376"/>
          </a:xfrm>
          <a:prstGeom prst="rect">
            <a:avLst/>
          </a:prstGeom>
          <a:noFill/>
          <a:ln/>
        </p:spPr>
        <p:txBody>
          <a:bodyPr wrap="none" rtlCol="0" anchor="t"/>
          <a:lstStyle/>
          <a:p>
            <a:pPr marL="0" indent="0" algn="ctr">
              <a:lnSpc>
                <a:spcPts val="2664"/>
              </a:lnSpc>
              <a:buNone/>
            </a:pPr>
            <a:r>
              <a:rPr lang="en-US" sz="2664" b="1" dirty="0">
                <a:solidFill>
                  <a:srgbClr val="39393C"/>
                </a:solidFill>
                <a:latin typeface="Playfair Display" pitchFamily="34" charset="0"/>
                <a:ea typeface="Playfair Display" pitchFamily="34" charset="-122"/>
                <a:cs typeface="Playfair Display" pitchFamily="34" charset="-120"/>
              </a:rPr>
              <a:t>1</a:t>
            </a:r>
            <a:endParaRPr lang="en-US" sz="2664" dirty="0"/>
          </a:p>
        </p:txBody>
      </p:sp>
      <p:sp>
        <p:nvSpPr>
          <p:cNvPr id="10" name="Text 6"/>
          <p:cNvSpPr/>
          <p:nvPr/>
        </p:nvSpPr>
        <p:spPr>
          <a:xfrm>
            <a:off x="2368391" y="3569494"/>
            <a:ext cx="4602123" cy="352425"/>
          </a:xfrm>
          <a:prstGeom prst="rect">
            <a:avLst/>
          </a:prstGeom>
          <a:noFill/>
          <a:ln/>
        </p:spPr>
        <p:txBody>
          <a:bodyPr wrap="none" rtlCol="0" anchor="t"/>
          <a:lstStyle/>
          <a:p>
            <a:pPr marL="0" indent="0" algn="l">
              <a:lnSpc>
                <a:spcPts val="2775"/>
              </a:lnSpc>
              <a:buNone/>
            </a:pPr>
            <a:r>
              <a:rPr lang="en-US" sz="2220" b="1" dirty="0">
                <a:solidFill>
                  <a:srgbClr val="39393C"/>
                </a:solidFill>
                <a:latin typeface="Playfair Display" pitchFamily="34" charset="0"/>
                <a:ea typeface="Playfair Display" pitchFamily="34" charset="-122"/>
                <a:cs typeface="Playfair Display" pitchFamily="34" charset="-120"/>
              </a:rPr>
              <a:t>Supervised Language Identification</a:t>
            </a:r>
            <a:endParaRPr lang="en-US" sz="2220" dirty="0"/>
          </a:p>
        </p:txBody>
      </p:sp>
      <p:sp>
        <p:nvSpPr>
          <p:cNvPr id="11" name="Text 7"/>
          <p:cNvSpPr/>
          <p:nvPr/>
        </p:nvSpPr>
        <p:spPr>
          <a:xfrm>
            <a:off x="2368391" y="4057174"/>
            <a:ext cx="5986105" cy="1082993"/>
          </a:xfrm>
          <a:prstGeom prst="rect">
            <a:avLst/>
          </a:prstGeom>
          <a:noFill/>
          <a:ln/>
        </p:spPr>
        <p:txBody>
          <a:bodyPr wrap="square" rtlCol="0" anchor="t"/>
          <a:lstStyle/>
          <a:p>
            <a:pPr marL="0" indent="0" algn="l">
              <a:lnSpc>
                <a:spcPts val="2842"/>
              </a:lnSpc>
              <a:buNone/>
            </a:pPr>
            <a:r>
              <a:rPr lang="en-US" sz="1776" dirty="0">
                <a:solidFill>
                  <a:srgbClr val="39393C"/>
                </a:solidFill>
                <a:latin typeface="Open Sans" pitchFamily="34" charset="0"/>
                <a:ea typeface="Open Sans" pitchFamily="34" charset="-122"/>
                <a:cs typeface="Open Sans" pitchFamily="34" charset="-120"/>
              </a:rPr>
              <a:t>Requires a labeled dataset where each piece of text is associated with its corresponding language. The model learns from this labeled data to classify new text.</a:t>
            </a:r>
            <a:endParaRPr lang="en-US" sz="1776" dirty="0"/>
          </a:p>
        </p:txBody>
      </p:sp>
      <p:sp>
        <p:nvSpPr>
          <p:cNvPr id="12" name="Shape 8"/>
          <p:cNvSpPr/>
          <p:nvPr/>
        </p:nvSpPr>
        <p:spPr>
          <a:xfrm>
            <a:off x="874038" y="5844897"/>
            <a:ext cx="507444" cy="507444"/>
          </a:xfrm>
          <a:prstGeom prst="roundRect">
            <a:avLst>
              <a:gd name="adj" fmla="val 8002"/>
            </a:avLst>
          </a:prstGeom>
          <a:solidFill>
            <a:srgbClr val="E0E0EC"/>
          </a:solidFill>
          <a:ln/>
        </p:spPr>
      </p:sp>
      <p:sp>
        <p:nvSpPr>
          <p:cNvPr id="13" name="Text 9"/>
          <p:cNvSpPr/>
          <p:nvPr/>
        </p:nvSpPr>
        <p:spPr>
          <a:xfrm>
            <a:off x="1039297" y="5929432"/>
            <a:ext cx="176927" cy="338376"/>
          </a:xfrm>
          <a:prstGeom prst="rect">
            <a:avLst/>
          </a:prstGeom>
          <a:noFill/>
          <a:ln/>
        </p:spPr>
        <p:txBody>
          <a:bodyPr wrap="none" rtlCol="0" anchor="t"/>
          <a:lstStyle/>
          <a:p>
            <a:pPr marL="0" indent="0" algn="ctr">
              <a:lnSpc>
                <a:spcPts val="2664"/>
              </a:lnSpc>
              <a:buNone/>
            </a:pPr>
            <a:r>
              <a:rPr lang="en-US" sz="2664" b="1" dirty="0">
                <a:solidFill>
                  <a:srgbClr val="39393C"/>
                </a:solidFill>
                <a:latin typeface="Playfair Display" pitchFamily="34" charset="0"/>
                <a:ea typeface="Playfair Display" pitchFamily="34" charset="-122"/>
                <a:cs typeface="Playfair Display" pitchFamily="34" charset="-120"/>
              </a:rPr>
              <a:t>2</a:t>
            </a:r>
            <a:endParaRPr lang="en-US" sz="2664" dirty="0"/>
          </a:p>
        </p:txBody>
      </p:sp>
      <p:sp>
        <p:nvSpPr>
          <p:cNvPr id="14" name="Text 10"/>
          <p:cNvSpPr/>
          <p:nvPr/>
        </p:nvSpPr>
        <p:spPr>
          <a:xfrm>
            <a:off x="2368391" y="5816679"/>
            <a:ext cx="4930378" cy="352425"/>
          </a:xfrm>
          <a:prstGeom prst="rect">
            <a:avLst/>
          </a:prstGeom>
          <a:noFill/>
          <a:ln/>
        </p:spPr>
        <p:txBody>
          <a:bodyPr wrap="none" rtlCol="0" anchor="t"/>
          <a:lstStyle/>
          <a:p>
            <a:pPr marL="0" indent="0" algn="l">
              <a:lnSpc>
                <a:spcPts val="2775"/>
              </a:lnSpc>
              <a:buNone/>
            </a:pPr>
            <a:r>
              <a:rPr lang="en-US" sz="2220" b="1" dirty="0">
                <a:solidFill>
                  <a:srgbClr val="39393C"/>
                </a:solidFill>
                <a:latin typeface="Playfair Display" pitchFamily="34" charset="0"/>
                <a:ea typeface="Playfair Display" pitchFamily="34" charset="-122"/>
                <a:cs typeface="Playfair Display" pitchFamily="34" charset="-120"/>
              </a:rPr>
              <a:t>Unsupervised Language Identification</a:t>
            </a:r>
            <a:endParaRPr lang="en-US" sz="2220" dirty="0"/>
          </a:p>
        </p:txBody>
      </p:sp>
      <p:sp>
        <p:nvSpPr>
          <p:cNvPr id="15" name="Text 11"/>
          <p:cNvSpPr/>
          <p:nvPr/>
        </p:nvSpPr>
        <p:spPr>
          <a:xfrm>
            <a:off x="2368391" y="6304359"/>
            <a:ext cx="5986105" cy="1082993"/>
          </a:xfrm>
          <a:prstGeom prst="rect">
            <a:avLst/>
          </a:prstGeom>
          <a:noFill/>
          <a:ln/>
        </p:spPr>
        <p:txBody>
          <a:bodyPr wrap="square" rtlCol="0" anchor="t"/>
          <a:lstStyle/>
          <a:p>
            <a:pPr marL="0" indent="0" algn="l">
              <a:lnSpc>
                <a:spcPts val="2842"/>
              </a:lnSpc>
              <a:buNone/>
            </a:pPr>
            <a:r>
              <a:rPr lang="en-US" sz="1776" dirty="0">
                <a:solidFill>
                  <a:srgbClr val="39393C"/>
                </a:solidFill>
                <a:latin typeface="Open Sans" pitchFamily="34" charset="0"/>
                <a:ea typeface="Open Sans" pitchFamily="34" charset="-122"/>
                <a:cs typeface="Open Sans" pitchFamily="34" charset="-120"/>
              </a:rPr>
              <a:t>Does not rely on labeled data. Instead, it utilizes statistical methods or clustering algorithms to identify language patterns and group text based on similarities.</a:t>
            </a:r>
            <a:endParaRPr lang="en-US" sz="177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0E6D285-D61A-AF0D-A7F0-FB0B5003BA8E}"/>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F202E249-DBB4-A5BD-75FF-AE3A3673D127}"/>
              </a:ext>
            </a:extLst>
          </p:cNvPr>
          <p:cNvSpPr/>
          <p:nvPr/>
        </p:nvSpPr>
        <p:spPr>
          <a:xfrm>
            <a:off x="0" y="0"/>
            <a:ext cx="14630400" cy="8229600"/>
          </a:xfrm>
          <a:prstGeom prst="rect">
            <a:avLst/>
          </a:prstGeom>
          <a:solidFill>
            <a:srgbClr val="252222">
              <a:alpha val="75000"/>
            </a:srgbClr>
          </a:solidFill>
          <a:ln/>
        </p:spPr>
      </p:sp>
      <p:pic>
        <p:nvPicPr>
          <p:cNvPr id="4" name="Image 1" descr="preencoded.png">
            <a:extLst>
              <a:ext uri="{FF2B5EF4-FFF2-40B4-BE49-F238E27FC236}">
                <a16:creationId xmlns:a16="http://schemas.microsoft.com/office/drawing/2014/main" id="{5DF52422-CB4A-35FA-F19D-F21D1BE29346}"/>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0C868CD4-26B3-B7E8-C72C-39D98DC5413D}"/>
              </a:ext>
            </a:extLst>
          </p:cNvPr>
          <p:cNvSpPr/>
          <p:nvPr/>
        </p:nvSpPr>
        <p:spPr>
          <a:xfrm>
            <a:off x="586383" y="1099899"/>
            <a:ext cx="7971234" cy="985361"/>
          </a:xfrm>
          <a:prstGeom prst="rect">
            <a:avLst/>
          </a:prstGeom>
          <a:noFill/>
          <a:ln/>
        </p:spPr>
        <p:txBody>
          <a:bodyPr wrap="square" rtlCol="0" anchor="t"/>
          <a:lstStyle/>
          <a:p>
            <a:pPr marL="0" indent="0">
              <a:lnSpc>
                <a:spcPts val="3881"/>
              </a:lnSpc>
              <a:buNone/>
            </a:pPr>
            <a:r>
              <a:rPr lang="en-US" sz="3105" b="1" kern="0" spc="-93" dirty="0">
                <a:solidFill>
                  <a:srgbClr val="FFFFFF"/>
                </a:solidFill>
                <a:latin typeface="Overpass" pitchFamily="34" charset="0"/>
                <a:ea typeface="Overpass" pitchFamily="34" charset="-122"/>
                <a:cs typeface="Overpass" pitchFamily="34" charset="-120"/>
              </a:rPr>
              <a:t>Machine Learning Approaches for Language Detection</a:t>
            </a:r>
            <a:endParaRPr lang="en-US" sz="3105" dirty="0"/>
          </a:p>
        </p:txBody>
      </p:sp>
      <p:sp>
        <p:nvSpPr>
          <p:cNvPr id="6" name="Shape 2">
            <a:extLst>
              <a:ext uri="{FF2B5EF4-FFF2-40B4-BE49-F238E27FC236}">
                <a16:creationId xmlns:a16="http://schemas.microsoft.com/office/drawing/2014/main" id="{223121C6-AE6A-F2FF-476D-092C35BF55C3}"/>
              </a:ext>
            </a:extLst>
          </p:cNvPr>
          <p:cNvSpPr/>
          <p:nvPr/>
        </p:nvSpPr>
        <p:spPr>
          <a:xfrm>
            <a:off x="649248" y="2525078"/>
            <a:ext cx="376952" cy="376952"/>
          </a:xfrm>
          <a:prstGeom prst="roundRect">
            <a:avLst>
              <a:gd name="adj" fmla="val 18670"/>
            </a:avLst>
          </a:prstGeom>
          <a:solidFill>
            <a:srgbClr val="7E023C"/>
          </a:solidFill>
          <a:ln w="7620">
            <a:solidFill>
              <a:srgbClr val="971B55"/>
            </a:solidFill>
            <a:prstDash val="solid"/>
          </a:ln>
        </p:spPr>
      </p:sp>
      <p:sp>
        <p:nvSpPr>
          <p:cNvPr id="7" name="Text 3">
            <a:extLst>
              <a:ext uri="{FF2B5EF4-FFF2-40B4-BE49-F238E27FC236}">
                <a16:creationId xmlns:a16="http://schemas.microsoft.com/office/drawing/2014/main" id="{4C7A6BCB-150E-5F6C-D65B-E349D03EC749}"/>
              </a:ext>
            </a:extLst>
          </p:cNvPr>
          <p:cNvSpPr/>
          <p:nvPr/>
        </p:nvSpPr>
        <p:spPr>
          <a:xfrm>
            <a:off x="793909" y="2595205"/>
            <a:ext cx="87511"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1</a:t>
            </a:r>
            <a:endParaRPr lang="en-US" sz="1863" dirty="0"/>
          </a:p>
        </p:txBody>
      </p:sp>
      <p:sp>
        <p:nvSpPr>
          <p:cNvPr id="8" name="Text 4">
            <a:extLst>
              <a:ext uri="{FF2B5EF4-FFF2-40B4-BE49-F238E27FC236}">
                <a16:creationId xmlns:a16="http://schemas.microsoft.com/office/drawing/2014/main" id="{2A4D19BA-5B2F-9D1F-DA0D-97FC001AAE9C}"/>
              </a:ext>
            </a:extLst>
          </p:cNvPr>
          <p:cNvSpPr/>
          <p:nvPr/>
        </p:nvSpPr>
        <p:spPr>
          <a:xfrm>
            <a:off x="1759268" y="2504123"/>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Supervised Learning</a:t>
            </a:r>
            <a:endParaRPr lang="en-US" sz="1552" dirty="0"/>
          </a:p>
        </p:txBody>
      </p:sp>
      <p:sp>
        <p:nvSpPr>
          <p:cNvPr id="9" name="Text 5">
            <a:extLst>
              <a:ext uri="{FF2B5EF4-FFF2-40B4-BE49-F238E27FC236}">
                <a16:creationId xmlns:a16="http://schemas.microsoft.com/office/drawing/2014/main" id="{B4E4246B-7678-3748-04E8-D2F502784897}"/>
              </a:ext>
            </a:extLst>
          </p:cNvPr>
          <p:cNvSpPr/>
          <p:nvPr/>
        </p:nvSpPr>
        <p:spPr>
          <a:xfrm>
            <a:off x="1759268" y="2851071"/>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In supervised learning, algorithms are trained on labeled data, where each example is associated with its corresponding language. The model learns to identify patterns in the data and make predictions for unseen text.</a:t>
            </a:r>
            <a:endParaRPr lang="en-US" sz="1319" dirty="0"/>
          </a:p>
        </p:txBody>
      </p:sp>
      <p:sp>
        <p:nvSpPr>
          <p:cNvPr id="10" name="Shape 6">
            <a:extLst>
              <a:ext uri="{FF2B5EF4-FFF2-40B4-BE49-F238E27FC236}">
                <a16:creationId xmlns:a16="http://schemas.microsoft.com/office/drawing/2014/main" id="{A709B63A-26BB-7936-EB3A-8492A8CABACE}"/>
              </a:ext>
            </a:extLst>
          </p:cNvPr>
          <p:cNvSpPr/>
          <p:nvPr/>
        </p:nvSpPr>
        <p:spPr>
          <a:xfrm>
            <a:off x="649248" y="4178617"/>
            <a:ext cx="376952" cy="376952"/>
          </a:xfrm>
          <a:prstGeom prst="roundRect">
            <a:avLst>
              <a:gd name="adj" fmla="val 18670"/>
            </a:avLst>
          </a:prstGeom>
          <a:solidFill>
            <a:srgbClr val="7E023C"/>
          </a:solidFill>
          <a:ln w="7620">
            <a:solidFill>
              <a:srgbClr val="971B55"/>
            </a:solidFill>
            <a:prstDash val="solid"/>
          </a:ln>
        </p:spPr>
      </p:sp>
      <p:sp>
        <p:nvSpPr>
          <p:cNvPr id="11" name="Text 7">
            <a:extLst>
              <a:ext uri="{FF2B5EF4-FFF2-40B4-BE49-F238E27FC236}">
                <a16:creationId xmlns:a16="http://schemas.microsoft.com/office/drawing/2014/main" id="{948F0713-AB0B-AAF4-68F3-F0129C69EDD1}"/>
              </a:ext>
            </a:extLst>
          </p:cNvPr>
          <p:cNvSpPr/>
          <p:nvPr/>
        </p:nvSpPr>
        <p:spPr>
          <a:xfrm>
            <a:off x="768906" y="4248745"/>
            <a:ext cx="137517"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2</a:t>
            </a:r>
            <a:endParaRPr lang="en-US" sz="1863" dirty="0"/>
          </a:p>
        </p:txBody>
      </p:sp>
      <p:sp>
        <p:nvSpPr>
          <p:cNvPr id="12" name="Text 8">
            <a:extLst>
              <a:ext uri="{FF2B5EF4-FFF2-40B4-BE49-F238E27FC236}">
                <a16:creationId xmlns:a16="http://schemas.microsoft.com/office/drawing/2014/main" id="{41225ECC-AB06-19D8-96ED-B8DC52C5F7A5}"/>
              </a:ext>
            </a:extLst>
          </p:cNvPr>
          <p:cNvSpPr/>
          <p:nvPr/>
        </p:nvSpPr>
        <p:spPr>
          <a:xfrm>
            <a:off x="1759268" y="4157663"/>
            <a:ext cx="2005727"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Unsupervised Learning</a:t>
            </a:r>
            <a:endParaRPr lang="en-US" sz="1552" dirty="0"/>
          </a:p>
        </p:txBody>
      </p:sp>
      <p:sp>
        <p:nvSpPr>
          <p:cNvPr id="13" name="Text 9">
            <a:extLst>
              <a:ext uri="{FF2B5EF4-FFF2-40B4-BE49-F238E27FC236}">
                <a16:creationId xmlns:a16="http://schemas.microsoft.com/office/drawing/2014/main" id="{393A5ABB-9C2D-DDDC-7AAD-66F79C657631}"/>
              </a:ext>
            </a:extLst>
          </p:cNvPr>
          <p:cNvSpPr/>
          <p:nvPr/>
        </p:nvSpPr>
        <p:spPr>
          <a:xfrm>
            <a:off x="1759268" y="4504611"/>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Unsupervised learning methods do not rely on labeled data. Instead, they cluster similar texts together based on their linguistic features. This approach can be useful when labeled data is limited.</a:t>
            </a:r>
            <a:endParaRPr lang="en-US" sz="1319" dirty="0"/>
          </a:p>
        </p:txBody>
      </p:sp>
      <p:sp>
        <p:nvSpPr>
          <p:cNvPr id="14" name="Shape 10">
            <a:extLst>
              <a:ext uri="{FF2B5EF4-FFF2-40B4-BE49-F238E27FC236}">
                <a16:creationId xmlns:a16="http://schemas.microsoft.com/office/drawing/2014/main" id="{B801F025-2965-055B-2375-6EC075B7D913}"/>
              </a:ext>
            </a:extLst>
          </p:cNvPr>
          <p:cNvSpPr/>
          <p:nvPr/>
        </p:nvSpPr>
        <p:spPr>
          <a:xfrm>
            <a:off x="649248" y="5832158"/>
            <a:ext cx="376952" cy="376952"/>
          </a:xfrm>
          <a:prstGeom prst="roundRect">
            <a:avLst>
              <a:gd name="adj" fmla="val 18670"/>
            </a:avLst>
          </a:prstGeom>
          <a:solidFill>
            <a:srgbClr val="7E023C"/>
          </a:solidFill>
          <a:ln w="7620">
            <a:solidFill>
              <a:srgbClr val="971B55"/>
            </a:solidFill>
            <a:prstDash val="solid"/>
          </a:ln>
        </p:spPr>
      </p:sp>
      <p:sp>
        <p:nvSpPr>
          <p:cNvPr id="15" name="Text 11">
            <a:extLst>
              <a:ext uri="{FF2B5EF4-FFF2-40B4-BE49-F238E27FC236}">
                <a16:creationId xmlns:a16="http://schemas.microsoft.com/office/drawing/2014/main" id="{79FA4995-F057-D5C1-2224-8E6E2572A3C8}"/>
              </a:ext>
            </a:extLst>
          </p:cNvPr>
          <p:cNvSpPr/>
          <p:nvPr/>
        </p:nvSpPr>
        <p:spPr>
          <a:xfrm>
            <a:off x="770334" y="5902285"/>
            <a:ext cx="134660"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3</a:t>
            </a:r>
            <a:endParaRPr lang="en-US" sz="1863" dirty="0"/>
          </a:p>
        </p:txBody>
      </p:sp>
      <p:sp>
        <p:nvSpPr>
          <p:cNvPr id="16" name="Text 12">
            <a:extLst>
              <a:ext uri="{FF2B5EF4-FFF2-40B4-BE49-F238E27FC236}">
                <a16:creationId xmlns:a16="http://schemas.microsoft.com/office/drawing/2014/main" id="{C49D8EE7-BD92-2E97-CD54-17CE9B105CA2}"/>
              </a:ext>
            </a:extLst>
          </p:cNvPr>
          <p:cNvSpPr/>
          <p:nvPr/>
        </p:nvSpPr>
        <p:spPr>
          <a:xfrm>
            <a:off x="1759268" y="5811203"/>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Deep Learning</a:t>
            </a:r>
            <a:endParaRPr lang="en-US" sz="1552" dirty="0"/>
          </a:p>
        </p:txBody>
      </p:sp>
      <p:sp>
        <p:nvSpPr>
          <p:cNvPr id="17" name="Text 13">
            <a:extLst>
              <a:ext uri="{FF2B5EF4-FFF2-40B4-BE49-F238E27FC236}">
                <a16:creationId xmlns:a16="http://schemas.microsoft.com/office/drawing/2014/main" id="{2BC2552A-C08F-B761-AC30-A757C2D9A525}"/>
              </a:ext>
            </a:extLst>
          </p:cNvPr>
          <p:cNvSpPr/>
          <p:nvPr/>
        </p:nvSpPr>
        <p:spPr>
          <a:xfrm>
            <a:off x="1759268" y="6158151"/>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Deep learning techniques use artificial neural networks with multiple layers to process complex language features. These models are highly effective in achieving high accuracy in language detection.</a:t>
            </a:r>
            <a:endParaRPr lang="en-US" sz="1319" dirty="0"/>
          </a:p>
        </p:txBody>
      </p:sp>
    </p:spTree>
    <p:extLst>
      <p:ext uri="{BB962C8B-B14F-4D97-AF65-F5344CB8AC3E}">
        <p14:creationId xmlns:p14="http://schemas.microsoft.com/office/powerpoint/2010/main" val="343410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F31FC71-FF36-DABF-9B02-A6C119BC56E0}"/>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699AF23-3A12-0C95-FDDE-85DEE4D8AC62}"/>
              </a:ext>
            </a:extLst>
          </p:cNvPr>
          <p:cNvSpPr/>
          <p:nvPr/>
        </p:nvSpPr>
        <p:spPr>
          <a:xfrm>
            <a:off x="0" y="0"/>
            <a:ext cx="14630400" cy="8229600"/>
          </a:xfrm>
          <a:prstGeom prst="rect">
            <a:avLst/>
          </a:prstGeom>
          <a:solidFill>
            <a:srgbClr val="252222">
              <a:alpha val="75000"/>
            </a:srgbClr>
          </a:solidFill>
          <a:ln/>
        </p:spPr>
      </p:sp>
      <p:pic>
        <p:nvPicPr>
          <p:cNvPr id="4" name="Image 1" descr="preencoded.png">
            <a:extLst>
              <a:ext uri="{FF2B5EF4-FFF2-40B4-BE49-F238E27FC236}">
                <a16:creationId xmlns:a16="http://schemas.microsoft.com/office/drawing/2014/main" id="{71D2098E-737D-6373-F2D4-B18490019AA7}"/>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58ABE082-3C08-AB76-D9CF-42256807CA3C}"/>
              </a:ext>
            </a:extLst>
          </p:cNvPr>
          <p:cNvSpPr/>
          <p:nvPr/>
        </p:nvSpPr>
        <p:spPr>
          <a:xfrm>
            <a:off x="646748" y="1514356"/>
            <a:ext cx="6839664" cy="543520"/>
          </a:xfrm>
          <a:prstGeom prst="rect">
            <a:avLst/>
          </a:prstGeom>
          <a:noFill/>
          <a:ln/>
        </p:spPr>
        <p:txBody>
          <a:bodyPr wrap="none" rtlCol="0" anchor="t"/>
          <a:lstStyle/>
          <a:p>
            <a:pPr marL="0" indent="0">
              <a:lnSpc>
                <a:spcPts val="4280"/>
              </a:lnSpc>
              <a:buNone/>
            </a:pPr>
            <a:r>
              <a:rPr lang="en-US" sz="3424" b="1" kern="0" spc="-103" dirty="0">
                <a:solidFill>
                  <a:srgbClr val="FFFFFF"/>
                </a:solidFill>
                <a:latin typeface="Overpass" pitchFamily="34" charset="0"/>
                <a:ea typeface="Overpass" pitchFamily="34" charset="-122"/>
                <a:cs typeface="Overpass" pitchFamily="34" charset="-120"/>
              </a:rPr>
              <a:t>Multilingual Language Identification</a:t>
            </a:r>
            <a:endParaRPr lang="en-US" sz="3424" dirty="0"/>
          </a:p>
        </p:txBody>
      </p:sp>
      <p:sp>
        <p:nvSpPr>
          <p:cNvPr id="6" name="Shape 2">
            <a:extLst>
              <a:ext uri="{FF2B5EF4-FFF2-40B4-BE49-F238E27FC236}">
                <a16:creationId xmlns:a16="http://schemas.microsoft.com/office/drawing/2014/main" id="{DAFE4377-464B-30E1-D99D-CD770506F942}"/>
              </a:ext>
            </a:extLst>
          </p:cNvPr>
          <p:cNvSpPr/>
          <p:nvPr/>
        </p:nvSpPr>
        <p:spPr>
          <a:xfrm>
            <a:off x="646748" y="2335054"/>
            <a:ext cx="3832860" cy="2541151"/>
          </a:xfrm>
          <a:prstGeom prst="roundRect">
            <a:avLst>
              <a:gd name="adj" fmla="val 3054"/>
            </a:avLst>
          </a:prstGeom>
          <a:solidFill>
            <a:srgbClr val="7E023C"/>
          </a:solidFill>
          <a:ln w="7620">
            <a:solidFill>
              <a:srgbClr val="971B55"/>
            </a:solidFill>
            <a:prstDash val="solid"/>
          </a:ln>
        </p:spPr>
      </p:sp>
      <p:sp>
        <p:nvSpPr>
          <p:cNvPr id="7" name="Text 3">
            <a:extLst>
              <a:ext uri="{FF2B5EF4-FFF2-40B4-BE49-F238E27FC236}">
                <a16:creationId xmlns:a16="http://schemas.microsoft.com/office/drawing/2014/main" id="{5D658D82-9495-981E-3D48-31D0AD2D0320}"/>
              </a:ext>
            </a:extLst>
          </p:cNvPr>
          <p:cNvSpPr/>
          <p:nvPr/>
        </p:nvSpPr>
        <p:spPr>
          <a:xfrm>
            <a:off x="839152" y="2527459"/>
            <a:ext cx="2174081" cy="271701"/>
          </a:xfrm>
          <a:prstGeom prst="rect">
            <a:avLst/>
          </a:prstGeom>
          <a:noFill/>
          <a:ln/>
        </p:spPr>
        <p:txBody>
          <a:bodyPr wrap="none" rtlCol="0" anchor="t"/>
          <a:lstStyle/>
          <a:p>
            <a:pPr marL="0" indent="0">
              <a:lnSpc>
                <a:spcPts val="2140"/>
              </a:lnSpc>
              <a:buNone/>
            </a:pPr>
            <a:r>
              <a:rPr lang="en-US" sz="1712" b="1" kern="0" spc="-51" dirty="0">
                <a:solidFill>
                  <a:srgbClr val="E5E0DF"/>
                </a:solidFill>
                <a:latin typeface="Overpass" pitchFamily="34" charset="0"/>
                <a:ea typeface="Overpass" pitchFamily="34" charset="-122"/>
                <a:cs typeface="Overpass" pitchFamily="34" charset="-120"/>
              </a:rPr>
              <a:t>Challenges</a:t>
            </a:r>
            <a:endParaRPr lang="en-US" sz="1712" dirty="0"/>
          </a:p>
        </p:txBody>
      </p:sp>
      <p:sp>
        <p:nvSpPr>
          <p:cNvPr id="8" name="Text 4">
            <a:extLst>
              <a:ext uri="{FF2B5EF4-FFF2-40B4-BE49-F238E27FC236}">
                <a16:creationId xmlns:a16="http://schemas.microsoft.com/office/drawing/2014/main" id="{56F784F2-75DE-3FAB-A3B9-1B9A230C3E03}"/>
              </a:ext>
            </a:extLst>
          </p:cNvPr>
          <p:cNvSpPr/>
          <p:nvPr/>
        </p:nvSpPr>
        <p:spPr>
          <a:xfrm>
            <a:off x="839152" y="2910007"/>
            <a:ext cx="3448050" cy="1773793"/>
          </a:xfrm>
          <a:prstGeom prst="rect">
            <a:avLst/>
          </a:prstGeom>
          <a:noFill/>
          <a:ln/>
        </p:spPr>
        <p:txBody>
          <a:bodyPr wrap="square" rtlCol="0" anchor="t"/>
          <a:lstStyle/>
          <a:p>
            <a:pPr marL="0" indent="0">
              <a:lnSpc>
                <a:spcPts val="2328"/>
              </a:lnSpc>
              <a:buNone/>
            </a:pPr>
            <a:r>
              <a:rPr lang="en-US" sz="1455" dirty="0">
                <a:solidFill>
                  <a:srgbClr val="E5E0DF"/>
                </a:solidFill>
                <a:latin typeface="Overpass" pitchFamily="34" charset="0"/>
                <a:ea typeface="Overpass" pitchFamily="34" charset="-122"/>
                <a:cs typeface="Overpass" pitchFamily="34" charset="-120"/>
              </a:rPr>
              <a:t>Multilingual language identification involves identifying the language of text that may contain multiple languages. This presents a challenge, as the system must account for the influence of different languages within the same text.</a:t>
            </a:r>
            <a:endParaRPr lang="en-US" sz="1455" dirty="0"/>
          </a:p>
        </p:txBody>
      </p:sp>
      <p:sp>
        <p:nvSpPr>
          <p:cNvPr id="9" name="Shape 5">
            <a:extLst>
              <a:ext uri="{FF2B5EF4-FFF2-40B4-BE49-F238E27FC236}">
                <a16:creationId xmlns:a16="http://schemas.microsoft.com/office/drawing/2014/main" id="{EAA36FF4-C4FC-EFC4-B026-8A40BDE3C47A}"/>
              </a:ext>
            </a:extLst>
          </p:cNvPr>
          <p:cNvSpPr/>
          <p:nvPr/>
        </p:nvSpPr>
        <p:spPr>
          <a:xfrm>
            <a:off x="4664393" y="2335054"/>
            <a:ext cx="3832860" cy="2541151"/>
          </a:xfrm>
          <a:prstGeom prst="roundRect">
            <a:avLst>
              <a:gd name="adj" fmla="val 3054"/>
            </a:avLst>
          </a:prstGeom>
          <a:solidFill>
            <a:srgbClr val="7E023C"/>
          </a:solidFill>
          <a:ln w="7620">
            <a:solidFill>
              <a:srgbClr val="971B55"/>
            </a:solidFill>
            <a:prstDash val="solid"/>
          </a:ln>
        </p:spPr>
      </p:sp>
      <p:sp>
        <p:nvSpPr>
          <p:cNvPr id="10" name="Text 6">
            <a:extLst>
              <a:ext uri="{FF2B5EF4-FFF2-40B4-BE49-F238E27FC236}">
                <a16:creationId xmlns:a16="http://schemas.microsoft.com/office/drawing/2014/main" id="{EABB402D-E1CB-1C2F-15BC-27BCF580FFE6}"/>
              </a:ext>
            </a:extLst>
          </p:cNvPr>
          <p:cNvSpPr/>
          <p:nvPr/>
        </p:nvSpPr>
        <p:spPr>
          <a:xfrm>
            <a:off x="4856798" y="2527459"/>
            <a:ext cx="2174081" cy="271701"/>
          </a:xfrm>
          <a:prstGeom prst="rect">
            <a:avLst/>
          </a:prstGeom>
          <a:noFill/>
          <a:ln/>
        </p:spPr>
        <p:txBody>
          <a:bodyPr wrap="none" rtlCol="0" anchor="t"/>
          <a:lstStyle/>
          <a:p>
            <a:pPr marL="0" indent="0">
              <a:lnSpc>
                <a:spcPts val="2140"/>
              </a:lnSpc>
              <a:buNone/>
            </a:pPr>
            <a:r>
              <a:rPr lang="en-US" sz="1712" b="1" kern="0" spc="-51" dirty="0">
                <a:solidFill>
                  <a:srgbClr val="E5E0DF"/>
                </a:solidFill>
                <a:latin typeface="Overpass" pitchFamily="34" charset="0"/>
                <a:ea typeface="Overpass" pitchFamily="34" charset="-122"/>
                <a:cs typeface="Overpass" pitchFamily="34" charset="-120"/>
              </a:rPr>
              <a:t>Techniques</a:t>
            </a:r>
            <a:endParaRPr lang="en-US" sz="1712" dirty="0"/>
          </a:p>
        </p:txBody>
      </p:sp>
      <p:sp>
        <p:nvSpPr>
          <p:cNvPr id="11" name="Text 7">
            <a:extLst>
              <a:ext uri="{FF2B5EF4-FFF2-40B4-BE49-F238E27FC236}">
                <a16:creationId xmlns:a16="http://schemas.microsoft.com/office/drawing/2014/main" id="{B7E1FBF9-A74D-8040-226E-933B5B31669F}"/>
              </a:ext>
            </a:extLst>
          </p:cNvPr>
          <p:cNvSpPr/>
          <p:nvPr/>
        </p:nvSpPr>
        <p:spPr>
          <a:xfrm>
            <a:off x="4856798" y="2910007"/>
            <a:ext cx="3448050" cy="1773793"/>
          </a:xfrm>
          <a:prstGeom prst="rect">
            <a:avLst/>
          </a:prstGeom>
          <a:noFill/>
          <a:ln/>
        </p:spPr>
        <p:txBody>
          <a:bodyPr wrap="square" rtlCol="0" anchor="t"/>
          <a:lstStyle/>
          <a:p>
            <a:pPr marL="0" indent="0">
              <a:lnSpc>
                <a:spcPts val="2328"/>
              </a:lnSpc>
              <a:buNone/>
            </a:pPr>
            <a:r>
              <a:rPr lang="en-US" sz="1455" dirty="0">
                <a:solidFill>
                  <a:srgbClr val="E5E0DF"/>
                </a:solidFill>
                <a:latin typeface="Overpass" pitchFamily="34" charset="0"/>
                <a:ea typeface="Overpass" pitchFamily="34" charset="-122"/>
                <a:cs typeface="Overpass" pitchFamily="34" charset="-120"/>
              </a:rPr>
              <a:t>Methods include multi-class classification, where the system predicts the language from a set of possible languages. Ensemble methods combine multiple language detection models to improve accuracy.</a:t>
            </a:r>
            <a:endParaRPr lang="en-US" sz="1455" dirty="0"/>
          </a:p>
        </p:txBody>
      </p:sp>
      <p:sp>
        <p:nvSpPr>
          <p:cNvPr id="12" name="Shape 8">
            <a:extLst>
              <a:ext uri="{FF2B5EF4-FFF2-40B4-BE49-F238E27FC236}">
                <a16:creationId xmlns:a16="http://schemas.microsoft.com/office/drawing/2014/main" id="{CD5DDFF1-F966-C7B2-58DF-4E7EEA3DF6F3}"/>
              </a:ext>
            </a:extLst>
          </p:cNvPr>
          <p:cNvSpPr/>
          <p:nvPr/>
        </p:nvSpPr>
        <p:spPr>
          <a:xfrm>
            <a:off x="646748" y="5060990"/>
            <a:ext cx="7850505" cy="1654254"/>
          </a:xfrm>
          <a:prstGeom prst="roundRect">
            <a:avLst>
              <a:gd name="adj" fmla="val 4692"/>
            </a:avLst>
          </a:prstGeom>
          <a:solidFill>
            <a:srgbClr val="7E023C"/>
          </a:solidFill>
          <a:ln w="7620">
            <a:solidFill>
              <a:srgbClr val="971B55"/>
            </a:solidFill>
            <a:prstDash val="solid"/>
          </a:ln>
        </p:spPr>
      </p:sp>
      <p:sp>
        <p:nvSpPr>
          <p:cNvPr id="13" name="Text 9">
            <a:extLst>
              <a:ext uri="{FF2B5EF4-FFF2-40B4-BE49-F238E27FC236}">
                <a16:creationId xmlns:a16="http://schemas.microsoft.com/office/drawing/2014/main" id="{78858A3C-FBB1-7400-D7DA-985326F6BE23}"/>
              </a:ext>
            </a:extLst>
          </p:cNvPr>
          <p:cNvSpPr/>
          <p:nvPr/>
        </p:nvSpPr>
        <p:spPr>
          <a:xfrm>
            <a:off x="839152" y="5253395"/>
            <a:ext cx="2174081" cy="271701"/>
          </a:xfrm>
          <a:prstGeom prst="rect">
            <a:avLst/>
          </a:prstGeom>
          <a:noFill/>
          <a:ln/>
        </p:spPr>
        <p:txBody>
          <a:bodyPr wrap="none" rtlCol="0" anchor="t"/>
          <a:lstStyle/>
          <a:p>
            <a:pPr marL="0" indent="0">
              <a:lnSpc>
                <a:spcPts val="2140"/>
              </a:lnSpc>
              <a:buNone/>
            </a:pPr>
            <a:r>
              <a:rPr lang="en-US" sz="1712" b="1" kern="0" spc="-51" dirty="0">
                <a:solidFill>
                  <a:srgbClr val="E5E0DF"/>
                </a:solidFill>
                <a:latin typeface="Overpass" pitchFamily="34" charset="0"/>
                <a:ea typeface="Overpass" pitchFamily="34" charset="-122"/>
                <a:cs typeface="Overpass" pitchFamily="34" charset="-120"/>
              </a:rPr>
              <a:t>Applications</a:t>
            </a:r>
            <a:endParaRPr lang="en-US" sz="1712" dirty="0"/>
          </a:p>
        </p:txBody>
      </p:sp>
      <p:sp>
        <p:nvSpPr>
          <p:cNvPr id="14" name="Text 10">
            <a:extLst>
              <a:ext uri="{FF2B5EF4-FFF2-40B4-BE49-F238E27FC236}">
                <a16:creationId xmlns:a16="http://schemas.microsoft.com/office/drawing/2014/main" id="{B858D42E-62E7-187E-91CE-71B11AD5565E}"/>
              </a:ext>
            </a:extLst>
          </p:cNvPr>
          <p:cNvSpPr/>
          <p:nvPr/>
        </p:nvSpPr>
        <p:spPr>
          <a:xfrm>
            <a:off x="839152" y="5635943"/>
            <a:ext cx="7465695" cy="886897"/>
          </a:xfrm>
          <a:prstGeom prst="rect">
            <a:avLst/>
          </a:prstGeom>
          <a:noFill/>
          <a:ln/>
        </p:spPr>
        <p:txBody>
          <a:bodyPr wrap="square" rtlCol="0" anchor="t"/>
          <a:lstStyle/>
          <a:p>
            <a:pPr marL="0" indent="0">
              <a:lnSpc>
                <a:spcPts val="2328"/>
              </a:lnSpc>
              <a:buNone/>
            </a:pPr>
            <a:r>
              <a:rPr lang="en-US" sz="1455" dirty="0">
                <a:solidFill>
                  <a:srgbClr val="E5E0DF"/>
                </a:solidFill>
                <a:latin typeface="Overpass" pitchFamily="34" charset="0"/>
                <a:ea typeface="Overpass" pitchFamily="34" charset="-122"/>
                <a:cs typeface="Overpass" pitchFamily="34" charset="-120"/>
              </a:rPr>
              <a:t>Multilingual language identification is crucial for applications such as social media monitoring, machine translation, and cross-lingual information retrieval. It enables us to process and understand information from multiple languages.</a:t>
            </a:r>
            <a:endParaRPr lang="en-US" sz="1455" dirty="0"/>
          </a:p>
        </p:txBody>
      </p:sp>
    </p:spTree>
    <p:extLst>
      <p:ext uri="{BB962C8B-B14F-4D97-AF65-F5344CB8AC3E}">
        <p14:creationId xmlns:p14="http://schemas.microsoft.com/office/powerpoint/2010/main" val="64012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20AFE7A-7A53-F329-4100-15D654B99ADF}"/>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D5976E29-5329-F098-1A9F-4CDEB3E64AF0}"/>
              </a:ext>
            </a:extLst>
          </p:cNvPr>
          <p:cNvSpPr/>
          <p:nvPr/>
        </p:nvSpPr>
        <p:spPr>
          <a:xfrm>
            <a:off x="0" y="0"/>
            <a:ext cx="14630400" cy="8229600"/>
          </a:xfrm>
          <a:prstGeom prst="rect">
            <a:avLst/>
          </a:prstGeom>
          <a:solidFill>
            <a:srgbClr val="252222">
              <a:alpha val="75000"/>
            </a:srgbClr>
          </a:solidFill>
          <a:ln/>
        </p:spPr>
      </p:sp>
      <p:pic>
        <p:nvPicPr>
          <p:cNvPr id="4" name="Image 1" descr="preencoded.png">
            <a:extLst>
              <a:ext uri="{FF2B5EF4-FFF2-40B4-BE49-F238E27FC236}">
                <a16:creationId xmlns:a16="http://schemas.microsoft.com/office/drawing/2014/main" id="{CAF773CE-D844-4A40-68C8-985FD60F65BA}"/>
              </a:ext>
            </a:extLst>
          </p:cNvPr>
          <p:cNvPicPr>
            <a:picLocks noChangeAspect="1"/>
          </p:cNvPicPr>
          <p:nvPr/>
        </p:nvPicPr>
        <p:blipFill>
          <a:blip r:embed="rId3"/>
          <a:stretch>
            <a:fillRect/>
          </a:stretch>
        </p:blipFill>
        <p:spPr>
          <a:xfrm>
            <a:off x="0" y="0"/>
            <a:ext cx="14630400" cy="2451854"/>
          </a:xfrm>
          <a:prstGeom prst="rect">
            <a:avLst/>
          </a:prstGeom>
        </p:spPr>
      </p:pic>
      <p:sp>
        <p:nvSpPr>
          <p:cNvPr id="5" name="Text 1">
            <a:extLst>
              <a:ext uri="{FF2B5EF4-FFF2-40B4-BE49-F238E27FC236}">
                <a16:creationId xmlns:a16="http://schemas.microsoft.com/office/drawing/2014/main" id="{DD4BE240-A9EF-6914-4BF6-95736764EB06}"/>
              </a:ext>
            </a:extLst>
          </p:cNvPr>
          <p:cNvSpPr/>
          <p:nvPr/>
        </p:nvSpPr>
        <p:spPr>
          <a:xfrm>
            <a:off x="1211342" y="3141583"/>
            <a:ext cx="7085767" cy="576858"/>
          </a:xfrm>
          <a:prstGeom prst="rect">
            <a:avLst/>
          </a:prstGeom>
          <a:noFill/>
          <a:ln/>
        </p:spPr>
        <p:txBody>
          <a:bodyPr wrap="none" rtlCol="0" anchor="t"/>
          <a:lstStyle/>
          <a:p>
            <a:pPr marL="0" indent="0">
              <a:lnSpc>
                <a:spcPts val="4543"/>
              </a:lnSpc>
              <a:buNone/>
            </a:pPr>
            <a:r>
              <a:rPr lang="en-US" sz="3634" b="1" kern="0" spc="-109" dirty="0">
                <a:solidFill>
                  <a:srgbClr val="FFFFFF"/>
                </a:solidFill>
                <a:latin typeface="Overpass" pitchFamily="34" charset="0"/>
                <a:ea typeface="Overpass" pitchFamily="34" charset="-122"/>
                <a:cs typeface="Overpass" pitchFamily="34" charset="-120"/>
              </a:rPr>
              <a:t>Advantages of Language Detection</a:t>
            </a:r>
            <a:endParaRPr lang="en-US" sz="3634" dirty="0"/>
          </a:p>
        </p:txBody>
      </p:sp>
      <p:sp>
        <p:nvSpPr>
          <p:cNvPr id="6" name="Shape 2">
            <a:extLst>
              <a:ext uri="{FF2B5EF4-FFF2-40B4-BE49-F238E27FC236}">
                <a16:creationId xmlns:a16="http://schemas.microsoft.com/office/drawing/2014/main" id="{74A658BC-1077-07C9-1775-B840830E1A3A}"/>
              </a:ext>
            </a:extLst>
          </p:cNvPr>
          <p:cNvSpPr/>
          <p:nvPr/>
        </p:nvSpPr>
        <p:spPr>
          <a:xfrm>
            <a:off x="1211342" y="4012644"/>
            <a:ext cx="12207716" cy="3527108"/>
          </a:xfrm>
          <a:prstGeom prst="roundRect">
            <a:avLst>
              <a:gd name="adj" fmla="val 2336"/>
            </a:avLst>
          </a:prstGeom>
          <a:noFill/>
          <a:ln w="7620">
            <a:solidFill>
              <a:srgbClr val="FFFFFF">
                <a:alpha val="24000"/>
              </a:srgbClr>
            </a:solidFill>
            <a:prstDash val="solid"/>
          </a:ln>
        </p:spPr>
      </p:sp>
      <p:sp>
        <p:nvSpPr>
          <p:cNvPr id="7" name="Shape 3">
            <a:extLst>
              <a:ext uri="{FF2B5EF4-FFF2-40B4-BE49-F238E27FC236}">
                <a16:creationId xmlns:a16="http://schemas.microsoft.com/office/drawing/2014/main" id="{E50EE334-B4D1-55C2-9212-51B637A49622}"/>
              </a:ext>
            </a:extLst>
          </p:cNvPr>
          <p:cNvSpPr/>
          <p:nvPr/>
        </p:nvSpPr>
        <p:spPr>
          <a:xfrm>
            <a:off x="1218962" y="4020264"/>
            <a:ext cx="12192476" cy="877967"/>
          </a:xfrm>
          <a:prstGeom prst="rect">
            <a:avLst/>
          </a:prstGeom>
          <a:solidFill>
            <a:srgbClr val="FFFFFF">
              <a:alpha val="4000"/>
            </a:srgbClr>
          </a:solidFill>
          <a:ln/>
        </p:spPr>
      </p:sp>
      <p:sp>
        <p:nvSpPr>
          <p:cNvPr id="8" name="Text 4">
            <a:extLst>
              <a:ext uri="{FF2B5EF4-FFF2-40B4-BE49-F238E27FC236}">
                <a16:creationId xmlns:a16="http://schemas.microsoft.com/office/drawing/2014/main" id="{3026212A-AD5F-917A-05D7-F5D84FA892AE}"/>
              </a:ext>
            </a:extLst>
          </p:cNvPr>
          <p:cNvSpPr/>
          <p:nvPr/>
        </p:nvSpPr>
        <p:spPr>
          <a:xfrm>
            <a:off x="1415058" y="4145518"/>
            <a:ext cx="5700236" cy="313730"/>
          </a:xfrm>
          <a:prstGeom prst="rect">
            <a:avLst/>
          </a:prstGeom>
          <a:noFill/>
          <a:ln/>
        </p:spPr>
        <p:txBody>
          <a:bodyPr wrap="non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Improved Communication</a:t>
            </a:r>
            <a:endParaRPr lang="en-US" sz="1545" dirty="0"/>
          </a:p>
        </p:txBody>
      </p:sp>
      <p:sp>
        <p:nvSpPr>
          <p:cNvPr id="9" name="Text 5">
            <a:extLst>
              <a:ext uri="{FF2B5EF4-FFF2-40B4-BE49-F238E27FC236}">
                <a16:creationId xmlns:a16="http://schemas.microsoft.com/office/drawing/2014/main" id="{7CD9ED33-CD43-BEFC-BB1B-BCAE0C7B8B73}"/>
              </a:ext>
            </a:extLst>
          </p:cNvPr>
          <p:cNvSpPr/>
          <p:nvPr/>
        </p:nvSpPr>
        <p:spPr>
          <a:xfrm>
            <a:off x="7515106" y="4145518"/>
            <a:ext cx="5700236" cy="627459"/>
          </a:xfrm>
          <a:prstGeom prst="rect">
            <a:avLst/>
          </a:prstGeom>
          <a:noFill/>
          <a:ln/>
        </p:spPr>
        <p:txBody>
          <a:bodyPr wrap="squar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Facilitates seamless communication across language barriers, fostering collaboration and understanding.</a:t>
            </a:r>
            <a:endParaRPr lang="en-US" sz="1545" dirty="0"/>
          </a:p>
        </p:txBody>
      </p:sp>
      <p:sp>
        <p:nvSpPr>
          <p:cNvPr id="10" name="Shape 6">
            <a:extLst>
              <a:ext uri="{FF2B5EF4-FFF2-40B4-BE49-F238E27FC236}">
                <a16:creationId xmlns:a16="http://schemas.microsoft.com/office/drawing/2014/main" id="{3E7228B7-F8FD-756C-4F65-6966954034F5}"/>
              </a:ext>
            </a:extLst>
          </p:cNvPr>
          <p:cNvSpPr/>
          <p:nvPr/>
        </p:nvSpPr>
        <p:spPr>
          <a:xfrm>
            <a:off x="1218962" y="4898231"/>
            <a:ext cx="12192476" cy="877967"/>
          </a:xfrm>
          <a:prstGeom prst="rect">
            <a:avLst/>
          </a:prstGeom>
          <a:solidFill>
            <a:srgbClr val="000000">
              <a:alpha val="4000"/>
            </a:srgbClr>
          </a:solidFill>
          <a:ln/>
        </p:spPr>
      </p:sp>
      <p:sp>
        <p:nvSpPr>
          <p:cNvPr id="11" name="Text 7">
            <a:extLst>
              <a:ext uri="{FF2B5EF4-FFF2-40B4-BE49-F238E27FC236}">
                <a16:creationId xmlns:a16="http://schemas.microsoft.com/office/drawing/2014/main" id="{933E38B0-606F-EDA8-BBDE-FFC9CC4A48A1}"/>
              </a:ext>
            </a:extLst>
          </p:cNvPr>
          <p:cNvSpPr/>
          <p:nvPr/>
        </p:nvSpPr>
        <p:spPr>
          <a:xfrm>
            <a:off x="1415058" y="5023485"/>
            <a:ext cx="5700236" cy="313730"/>
          </a:xfrm>
          <a:prstGeom prst="rect">
            <a:avLst/>
          </a:prstGeom>
          <a:noFill/>
          <a:ln/>
        </p:spPr>
        <p:txBody>
          <a:bodyPr wrap="non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Enhanced Accessibility</a:t>
            </a:r>
            <a:endParaRPr lang="en-US" sz="1545" dirty="0"/>
          </a:p>
        </p:txBody>
      </p:sp>
      <p:sp>
        <p:nvSpPr>
          <p:cNvPr id="12" name="Text 8">
            <a:extLst>
              <a:ext uri="{FF2B5EF4-FFF2-40B4-BE49-F238E27FC236}">
                <a16:creationId xmlns:a16="http://schemas.microsoft.com/office/drawing/2014/main" id="{C9FF3364-97B4-01D0-ACB0-EA8911FE639C}"/>
              </a:ext>
            </a:extLst>
          </p:cNvPr>
          <p:cNvSpPr/>
          <p:nvPr/>
        </p:nvSpPr>
        <p:spPr>
          <a:xfrm>
            <a:off x="7515106" y="5023485"/>
            <a:ext cx="5700236" cy="627459"/>
          </a:xfrm>
          <a:prstGeom prst="rect">
            <a:avLst/>
          </a:prstGeom>
          <a:noFill/>
          <a:ln/>
        </p:spPr>
        <p:txBody>
          <a:bodyPr wrap="squar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Makes information and services accessible to a wider audience, regardless of their linguistic background.</a:t>
            </a:r>
            <a:endParaRPr lang="en-US" sz="1545" dirty="0"/>
          </a:p>
        </p:txBody>
      </p:sp>
      <p:sp>
        <p:nvSpPr>
          <p:cNvPr id="13" name="Shape 9">
            <a:extLst>
              <a:ext uri="{FF2B5EF4-FFF2-40B4-BE49-F238E27FC236}">
                <a16:creationId xmlns:a16="http://schemas.microsoft.com/office/drawing/2014/main" id="{FA339556-DD20-8395-4CAE-090B66F2AC10}"/>
              </a:ext>
            </a:extLst>
          </p:cNvPr>
          <p:cNvSpPr/>
          <p:nvPr/>
        </p:nvSpPr>
        <p:spPr>
          <a:xfrm>
            <a:off x="1218962" y="5776198"/>
            <a:ext cx="12192476" cy="877967"/>
          </a:xfrm>
          <a:prstGeom prst="rect">
            <a:avLst/>
          </a:prstGeom>
          <a:solidFill>
            <a:srgbClr val="FFFFFF">
              <a:alpha val="4000"/>
            </a:srgbClr>
          </a:solidFill>
          <a:ln/>
        </p:spPr>
      </p:sp>
      <p:sp>
        <p:nvSpPr>
          <p:cNvPr id="14" name="Text 10">
            <a:extLst>
              <a:ext uri="{FF2B5EF4-FFF2-40B4-BE49-F238E27FC236}">
                <a16:creationId xmlns:a16="http://schemas.microsoft.com/office/drawing/2014/main" id="{C7AB97F5-F35D-7E3B-2C6D-B8BD3D45FEE9}"/>
              </a:ext>
            </a:extLst>
          </p:cNvPr>
          <p:cNvSpPr/>
          <p:nvPr/>
        </p:nvSpPr>
        <p:spPr>
          <a:xfrm>
            <a:off x="1415058" y="5901452"/>
            <a:ext cx="5700236" cy="313730"/>
          </a:xfrm>
          <a:prstGeom prst="rect">
            <a:avLst/>
          </a:prstGeom>
          <a:noFill/>
          <a:ln/>
        </p:spPr>
        <p:txBody>
          <a:bodyPr wrap="non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Personalized Experiences</a:t>
            </a:r>
            <a:endParaRPr lang="en-US" sz="1545" dirty="0"/>
          </a:p>
        </p:txBody>
      </p:sp>
      <p:sp>
        <p:nvSpPr>
          <p:cNvPr id="15" name="Text 11">
            <a:extLst>
              <a:ext uri="{FF2B5EF4-FFF2-40B4-BE49-F238E27FC236}">
                <a16:creationId xmlns:a16="http://schemas.microsoft.com/office/drawing/2014/main" id="{F20D677C-53D1-C726-8988-3B8A30951A45}"/>
              </a:ext>
            </a:extLst>
          </p:cNvPr>
          <p:cNvSpPr/>
          <p:nvPr/>
        </p:nvSpPr>
        <p:spPr>
          <a:xfrm>
            <a:off x="7515106" y="5901452"/>
            <a:ext cx="5700236" cy="627459"/>
          </a:xfrm>
          <a:prstGeom prst="rect">
            <a:avLst/>
          </a:prstGeom>
          <a:noFill/>
          <a:ln/>
        </p:spPr>
        <p:txBody>
          <a:bodyPr wrap="squar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Enables customized experiences for users, delivering relevant content and services in their preferred language.</a:t>
            </a:r>
            <a:endParaRPr lang="en-US" sz="1545" dirty="0"/>
          </a:p>
        </p:txBody>
      </p:sp>
      <p:sp>
        <p:nvSpPr>
          <p:cNvPr id="16" name="Shape 12">
            <a:extLst>
              <a:ext uri="{FF2B5EF4-FFF2-40B4-BE49-F238E27FC236}">
                <a16:creationId xmlns:a16="http://schemas.microsoft.com/office/drawing/2014/main" id="{EB9582A6-E6B6-998C-A258-7A9E2B11BC1D}"/>
              </a:ext>
            </a:extLst>
          </p:cNvPr>
          <p:cNvSpPr/>
          <p:nvPr/>
        </p:nvSpPr>
        <p:spPr>
          <a:xfrm>
            <a:off x="1218962" y="6654165"/>
            <a:ext cx="12192476" cy="877967"/>
          </a:xfrm>
          <a:prstGeom prst="rect">
            <a:avLst/>
          </a:prstGeom>
          <a:solidFill>
            <a:srgbClr val="000000">
              <a:alpha val="4000"/>
            </a:srgbClr>
          </a:solidFill>
          <a:ln/>
        </p:spPr>
      </p:sp>
      <p:sp>
        <p:nvSpPr>
          <p:cNvPr id="17" name="Text 13">
            <a:extLst>
              <a:ext uri="{FF2B5EF4-FFF2-40B4-BE49-F238E27FC236}">
                <a16:creationId xmlns:a16="http://schemas.microsoft.com/office/drawing/2014/main" id="{DBAF3DB6-B782-C190-BBFA-2D4CC0112609}"/>
              </a:ext>
            </a:extLst>
          </p:cNvPr>
          <p:cNvSpPr/>
          <p:nvPr/>
        </p:nvSpPr>
        <p:spPr>
          <a:xfrm>
            <a:off x="1415058" y="6779419"/>
            <a:ext cx="5700236" cy="313730"/>
          </a:xfrm>
          <a:prstGeom prst="rect">
            <a:avLst/>
          </a:prstGeom>
          <a:noFill/>
          <a:ln/>
        </p:spPr>
        <p:txBody>
          <a:bodyPr wrap="non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Increased Efficiency</a:t>
            </a:r>
            <a:endParaRPr lang="en-US" sz="1545" dirty="0"/>
          </a:p>
        </p:txBody>
      </p:sp>
      <p:sp>
        <p:nvSpPr>
          <p:cNvPr id="18" name="Text 14">
            <a:extLst>
              <a:ext uri="{FF2B5EF4-FFF2-40B4-BE49-F238E27FC236}">
                <a16:creationId xmlns:a16="http://schemas.microsoft.com/office/drawing/2014/main" id="{1B56E263-4222-086E-E899-5B45DED0AF80}"/>
              </a:ext>
            </a:extLst>
          </p:cNvPr>
          <p:cNvSpPr/>
          <p:nvPr/>
        </p:nvSpPr>
        <p:spPr>
          <a:xfrm>
            <a:off x="7515106" y="6779419"/>
            <a:ext cx="5700236" cy="627459"/>
          </a:xfrm>
          <a:prstGeom prst="rect">
            <a:avLst/>
          </a:prstGeom>
          <a:noFill/>
          <a:ln/>
        </p:spPr>
        <p:txBody>
          <a:bodyPr wrap="square" rtlCol="0" anchor="t"/>
          <a:lstStyle/>
          <a:p>
            <a:pPr marL="0" indent="0">
              <a:lnSpc>
                <a:spcPts val="2471"/>
              </a:lnSpc>
              <a:buNone/>
            </a:pPr>
            <a:r>
              <a:rPr lang="en-US" sz="1545" dirty="0">
                <a:solidFill>
                  <a:srgbClr val="E5E0DF"/>
                </a:solidFill>
                <a:latin typeface="Overpass" pitchFamily="34" charset="0"/>
                <a:ea typeface="Overpass" pitchFamily="34" charset="-122"/>
                <a:cs typeface="Overpass" pitchFamily="34" charset="-120"/>
              </a:rPr>
              <a:t>Streamlines processes by automatically identifying languages, saving time and effort in manual tasks.</a:t>
            </a:r>
            <a:endParaRPr lang="en-US" sz="1545" dirty="0"/>
          </a:p>
        </p:txBody>
      </p:sp>
    </p:spTree>
    <p:extLst>
      <p:ext uri="{BB962C8B-B14F-4D97-AF65-F5344CB8AC3E}">
        <p14:creationId xmlns:p14="http://schemas.microsoft.com/office/powerpoint/2010/main" val="2988635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284463A-277C-9862-6AEB-610CC51A11EF}"/>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74E3DB26-578B-6107-E75F-2261739E225B}"/>
              </a:ext>
            </a:extLst>
          </p:cNvPr>
          <p:cNvSpPr/>
          <p:nvPr/>
        </p:nvSpPr>
        <p:spPr>
          <a:xfrm>
            <a:off x="0" y="0"/>
            <a:ext cx="14630400" cy="8229600"/>
          </a:xfrm>
          <a:prstGeom prst="rect">
            <a:avLst/>
          </a:prstGeom>
          <a:solidFill>
            <a:srgbClr val="252222">
              <a:alpha val="75000"/>
            </a:srgbClr>
          </a:solidFill>
          <a:ln/>
        </p:spPr>
      </p:sp>
      <p:pic>
        <p:nvPicPr>
          <p:cNvPr id="4" name="Image 1" descr="preencoded.png">
            <a:extLst>
              <a:ext uri="{FF2B5EF4-FFF2-40B4-BE49-F238E27FC236}">
                <a16:creationId xmlns:a16="http://schemas.microsoft.com/office/drawing/2014/main" id="{A0F839A6-198F-9CD8-816B-D8ABFB3CA9B7}"/>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2BEBA350-B335-A41E-907B-0C324E20FFF7}"/>
              </a:ext>
            </a:extLst>
          </p:cNvPr>
          <p:cNvSpPr/>
          <p:nvPr/>
        </p:nvSpPr>
        <p:spPr>
          <a:xfrm>
            <a:off x="674727" y="1432560"/>
            <a:ext cx="7528203" cy="566976"/>
          </a:xfrm>
          <a:prstGeom prst="rect">
            <a:avLst/>
          </a:prstGeom>
          <a:noFill/>
          <a:ln/>
        </p:spPr>
        <p:txBody>
          <a:bodyPr wrap="none" rtlCol="0" anchor="t"/>
          <a:lstStyle/>
          <a:p>
            <a:pPr marL="0" indent="0">
              <a:lnSpc>
                <a:spcPts val="4465"/>
              </a:lnSpc>
              <a:buNone/>
            </a:pPr>
            <a:r>
              <a:rPr lang="en-US" sz="3572" b="1" kern="0" spc="-107" dirty="0">
                <a:solidFill>
                  <a:srgbClr val="FFFFFF"/>
                </a:solidFill>
                <a:latin typeface="Overpass" pitchFamily="34" charset="0"/>
                <a:ea typeface="Overpass" pitchFamily="34" charset="-122"/>
                <a:cs typeface="Overpass" pitchFamily="34" charset="-120"/>
              </a:rPr>
              <a:t>Disadvantages of Language Detection</a:t>
            </a:r>
            <a:endParaRPr lang="en-US" sz="3572" dirty="0"/>
          </a:p>
        </p:txBody>
      </p:sp>
      <p:sp>
        <p:nvSpPr>
          <p:cNvPr id="6" name="Shape 2">
            <a:extLst>
              <a:ext uri="{FF2B5EF4-FFF2-40B4-BE49-F238E27FC236}">
                <a16:creationId xmlns:a16="http://schemas.microsoft.com/office/drawing/2014/main" id="{577ED1A2-16F1-96FA-5757-ED31D6DF6666}"/>
              </a:ext>
            </a:extLst>
          </p:cNvPr>
          <p:cNvSpPr/>
          <p:nvPr/>
        </p:nvSpPr>
        <p:spPr>
          <a:xfrm>
            <a:off x="674727" y="2505432"/>
            <a:ext cx="433745" cy="433745"/>
          </a:xfrm>
          <a:prstGeom prst="roundRect">
            <a:avLst>
              <a:gd name="adj" fmla="val 18668"/>
            </a:avLst>
          </a:prstGeom>
          <a:solidFill>
            <a:srgbClr val="7E023C"/>
          </a:solidFill>
          <a:ln w="7620">
            <a:solidFill>
              <a:srgbClr val="971B55"/>
            </a:solidFill>
            <a:prstDash val="solid"/>
          </a:ln>
        </p:spPr>
      </p:sp>
      <p:sp>
        <p:nvSpPr>
          <p:cNvPr id="7" name="Text 3">
            <a:extLst>
              <a:ext uri="{FF2B5EF4-FFF2-40B4-BE49-F238E27FC236}">
                <a16:creationId xmlns:a16="http://schemas.microsoft.com/office/drawing/2014/main" id="{AB7500E6-43F6-6393-5461-AC191C09354F}"/>
              </a:ext>
            </a:extLst>
          </p:cNvPr>
          <p:cNvSpPr/>
          <p:nvPr/>
        </p:nvSpPr>
        <p:spPr>
          <a:xfrm>
            <a:off x="841177" y="2586157"/>
            <a:ext cx="100727" cy="272177"/>
          </a:xfrm>
          <a:prstGeom prst="rect">
            <a:avLst/>
          </a:prstGeom>
          <a:noFill/>
          <a:ln/>
        </p:spPr>
        <p:txBody>
          <a:bodyPr wrap="none" rtlCol="0" anchor="t"/>
          <a:lstStyle/>
          <a:p>
            <a:pPr marL="0" indent="0" algn="ctr">
              <a:lnSpc>
                <a:spcPts val="2143"/>
              </a:lnSpc>
              <a:buNone/>
            </a:pPr>
            <a:r>
              <a:rPr lang="en-US" sz="2143" b="1" kern="0" spc="-64" dirty="0">
                <a:solidFill>
                  <a:srgbClr val="E5E0DF"/>
                </a:solidFill>
                <a:latin typeface="Overpass" pitchFamily="34" charset="0"/>
                <a:ea typeface="Overpass" pitchFamily="34" charset="-122"/>
                <a:cs typeface="Overpass" pitchFamily="34" charset="-120"/>
              </a:rPr>
              <a:t>1</a:t>
            </a:r>
            <a:endParaRPr lang="en-US" sz="2143" dirty="0"/>
          </a:p>
        </p:txBody>
      </p:sp>
      <p:sp>
        <p:nvSpPr>
          <p:cNvPr id="8" name="Text 4">
            <a:extLst>
              <a:ext uri="{FF2B5EF4-FFF2-40B4-BE49-F238E27FC236}">
                <a16:creationId xmlns:a16="http://schemas.microsoft.com/office/drawing/2014/main" id="{4235D521-F19D-B886-DCA0-C62C0A29E09F}"/>
              </a:ext>
            </a:extLst>
          </p:cNvPr>
          <p:cNvSpPr/>
          <p:nvPr/>
        </p:nvSpPr>
        <p:spPr>
          <a:xfrm>
            <a:off x="1301234" y="2505432"/>
            <a:ext cx="2268022" cy="283488"/>
          </a:xfrm>
          <a:prstGeom prst="rect">
            <a:avLst/>
          </a:prstGeom>
          <a:noFill/>
          <a:ln/>
        </p:spPr>
        <p:txBody>
          <a:bodyPr wrap="none" rtlCol="0" anchor="t"/>
          <a:lstStyle/>
          <a:p>
            <a:pPr marL="0" indent="0">
              <a:lnSpc>
                <a:spcPts val="2232"/>
              </a:lnSpc>
              <a:buNone/>
            </a:pPr>
            <a:r>
              <a:rPr lang="en-US" sz="1786" b="1" kern="0" spc="-54" dirty="0">
                <a:solidFill>
                  <a:srgbClr val="E5E0DF"/>
                </a:solidFill>
                <a:latin typeface="Overpass" pitchFamily="34" charset="0"/>
                <a:ea typeface="Overpass" pitchFamily="34" charset="-122"/>
                <a:cs typeface="Overpass" pitchFamily="34" charset="-120"/>
              </a:rPr>
              <a:t>Accuracy Limitations</a:t>
            </a:r>
            <a:endParaRPr lang="en-US" sz="1786" dirty="0"/>
          </a:p>
        </p:txBody>
      </p:sp>
      <p:sp>
        <p:nvSpPr>
          <p:cNvPr id="9" name="Text 5">
            <a:extLst>
              <a:ext uri="{FF2B5EF4-FFF2-40B4-BE49-F238E27FC236}">
                <a16:creationId xmlns:a16="http://schemas.microsoft.com/office/drawing/2014/main" id="{7AC7FCF0-0AD5-5C6F-619C-EFE56C3C8AC9}"/>
              </a:ext>
            </a:extLst>
          </p:cNvPr>
          <p:cNvSpPr/>
          <p:nvPr/>
        </p:nvSpPr>
        <p:spPr>
          <a:xfrm>
            <a:off x="1301234" y="2904530"/>
            <a:ext cx="3174444" cy="1541859"/>
          </a:xfrm>
          <a:prstGeom prst="rect">
            <a:avLst/>
          </a:prstGeom>
          <a:noFill/>
          <a:ln/>
        </p:spPr>
        <p:txBody>
          <a:bodyPr wrap="square" rtlCol="0" anchor="t"/>
          <a:lstStyle/>
          <a:p>
            <a:pPr marL="0" indent="0">
              <a:lnSpc>
                <a:spcPts val="2429"/>
              </a:lnSpc>
              <a:buNone/>
            </a:pPr>
            <a:r>
              <a:rPr lang="en-US" sz="1518" dirty="0">
                <a:solidFill>
                  <a:srgbClr val="E5E0DF"/>
                </a:solidFill>
                <a:latin typeface="Overpass" pitchFamily="34" charset="0"/>
                <a:ea typeface="Overpass" pitchFamily="34" charset="-122"/>
                <a:cs typeface="Overpass" pitchFamily="34" charset="-120"/>
              </a:rPr>
              <a:t>Language detection systems may not always be completely accurate, especially when dealing with dialects, code-switching, or low-resource languages.</a:t>
            </a:r>
            <a:endParaRPr lang="en-US" sz="1518" dirty="0"/>
          </a:p>
        </p:txBody>
      </p:sp>
      <p:sp>
        <p:nvSpPr>
          <p:cNvPr id="10" name="Shape 6">
            <a:extLst>
              <a:ext uri="{FF2B5EF4-FFF2-40B4-BE49-F238E27FC236}">
                <a16:creationId xmlns:a16="http://schemas.microsoft.com/office/drawing/2014/main" id="{62E86A08-31C9-3B22-F98C-E3EBAB1DB33D}"/>
              </a:ext>
            </a:extLst>
          </p:cNvPr>
          <p:cNvSpPr/>
          <p:nvPr/>
        </p:nvSpPr>
        <p:spPr>
          <a:xfrm>
            <a:off x="4668441" y="2505432"/>
            <a:ext cx="433745" cy="433745"/>
          </a:xfrm>
          <a:prstGeom prst="roundRect">
            <a:avLst>
              <a:gd name="adj" fmla="val 18668"/>
            </a:avLst>
          </a:prstGeom>
          <a:solidFill>
            <a:srgbClr val="7E023C"/>
          </a:solidFill>
          <a:ln w="7620">
            <a:solidFill>
              <a:srgbClr val="971B55"/>
            </a:solidFill>
            <a:prstDash val="solid"/>
          </a:ln>
        </p:spPr>
      </p:sp>
      <p:sp>
        <p:nvSpPr>
          <p:cNvPr id="11" name="Text 7">
            <a:extLst>
              <a:ext uri="{FF2B5EF4-FFF2-40B4-BE49-F238E27FC236}">
                <a16:creationId xmlns:a16="http://schemas.microsoft.com/office/drawing/2014/main" id="{326D18DA-F2BA-F38A-7AAF-57B8E5A8A5DA}"/>
              </a:ext>
            </a:extLst>
          </p:cNvPr>
          <p:cNvSpPr/>
          <p:nvPr/>
        </p:nvSpPr>
        <p:spPr>
          <a:xfrm>
            <a:off x="4806196" y="2586157"/>
            <a:ext cx="158234" cy="272177"/>
          </a:xfrm>
          <a:prstGeom prst="rect">
            <a:avLst/>
          </a:prstGeom>
          <a:noFill/>
          <a:ln/>
        </p:spPr>
        <p:txBody>
          <a:bodyPr wrap="none" rtlCol="0" anchor="t"/>
          <a:lstStyle/>
          <a:p>
            <a:pPr marL="0" indent="0" algn="ctr">
              <a:lnSpc>
                <a:spcPts val="2143"/>
              </a:lnSpc>
              <a:buNone/>
            </a:pPr>
            <a:r>
              <a:rPr lang="en-US" sz="2143" b="1" kern="0" spc="-64" dirty="0">
                <a:solidFill>
                  <a:srgbClr val="E5E0DF"/>
                </a:solidFill>
                <a:latin typeface="Overpass" pitchFamily="34" charset="0"/>
                <a:ea typeface="Overpass" pitchFamily="34" charset="-122"/>
                <a:cs typeface="Overpass" pitchFamily="34" charset="-120"/>
              </a:rPr>
              <a:t>2</a:t>
            </a:r>
            <a:endParaRPr lang="en-US" sz="2143" dirty="0"/>
          </a:p>
        </p:txBody>
      </p:sp>
      <p:sp>
        <p:nvSpPr>
          <p:cNvPr id="12" name="Text 8">
            <a:extLst>
              <a:ext uri="{FF2B5EF4-FFF2-40B4-BE49-F238E27FC236}">
                <a16:creationId xmlns:a16="http://schemas.microsoft.com/office/drawing/2014/main" id="{D0299261-DC7E-D6AD-5B6F-7DC21E185DF6}"/>
              </a:ext>
            </a:extLst>
          </p:cNvPr>
          <p:cNvSpPr/>
          <p:nvPr/>
        </p:nvSpPr>
        <p:spPr>
          <a:xfrm>
            <a:off x="5294948" y="2505432"/>
            <a:ext cx="2268022" cy="283488"/>
          </a:xfrm>
          <a:prstGeom prst="rect">
            <a:avLst/>
          </a:prstGeom>
          <a:noFill/>
          <a:ln/>
        </p:spPr>
        <p:txBody>
          <a:bodyPr wrap="none" rtlCol="0" anchor="t"/>
          <a:lstStyle/>
          <a:p>
            <a:pPr marL="0" indent="0">
              <a:lnSpc>
                <a:spcPts val="2232"/>
              </a:lnSpc>
              <a:buNone/>
            </a:pPr>
            <a:r>
              <a:rPr lang="en-US" sz="1786" b="1" kern="0" spc="-54" dirty="0">
                <a:solidFill>
                  <a:srgbClr val="E5E0DF"/>
                </a:solidFill>
                <a:latin typeface="Overpass" pitchFamily="34" charset="0"/>
                <a:ea typeface="Overpass" pitchFamily="34" charset="-122"/>
                <a:cs typeface="Overpass" pitchFamily="34" charset="-120"/>
              </a:rPr>
              <a:t>Data Bias</a:t>
            </a:r>
            <a:endParaRPr lang="en-US" sz="1786" dirty="0"/>
          </a:p>
        </p:txBody>
      </p:sp>
      <p:sp>
        <p:nvSpPr>
          <p:cNvPr id="13" name="Text 9">
            <a:extLst>
              <a:ext uri="{FF2B5EF4-FFF2-40B4-BE49-F238E27FC236}">
                <a16:creationId xmlns:a16="http://schemas.microsoft.com/office/drawing/2014/main" id="{20596192-2EEB-0E4E-C5FA-0092E11A6457}"/>
              </a:ext>
            </a:extLst>
          </p:cNvPr>
          <p:cNvSpPr/>
          <p:nvPr/>
        </p:nvSpPr>
        <p:spPr>
          <a:xfrm>
            <a:off x="5294948" y="2904530"/>
            <a:ext cx="3174444" cy="1233487"/>
          </a:xfrm>
          <a:prstGeom prst="rect">
            <a:avLst/>
          </a:prstGeom>
          <a:noFill/>
          <a:ln/>
        </p:spPr>
        <p:txBody>
          <a:bodyPr wrap="square" rtlCol="0" anchor="t"/>
          <a:lstStyle/>
          <a:p>
            <a:pPr marL="0" indent="0">
              <a:lnSpc>
                <a:spcPts val="2429"/>
              </a:lnSpc>
              <a:buNone/>
            </a:pPr>
            <a:r>
              <a:rPr lang="en-US" sz="1518" dirty="0">
                <a:solidFill>
                  <a:srgbClr val="E5E0DF"/>
                </a:solidFill>
                <a:latin typeface="Overpass" pitchFamily="34" charset="0"/>
                <a:ea typeface="Overpass" pitchFamily="34" charset="-122"/>
                <a:cs typeface="Overpass" pitchFamily="34" charset="-120"/>
              </a:rPr>
              <a:t>Training data can be biased, leading to inaccurate predictions for certain language varieties or dialects that are underrepresented in the data.</a:t>
            </a:r>
            <a:endParaRPr lang="en-US" sz="1518" dirty="0"/>
          </a:p>
        </p:txBody>
      </p:sp>
      <p:sp>
        <p:nvSpPr>
          <p:cNvPr id="14" name="Shape 10">
            <a:extLst>
              <a:ext uri="{FF2B5EF4-FFF2-40B4-BE49-F238E27FC236}">
                <a16:creationId xmlns:a16="http://schemas.microsoft.com/office/drawing/2014/main" id="{156B45D8-0E91-2755-BF87-B999E02AA8F3}"/>
              </a:ext>
            </a:extLst>
          </p:cNvPr>
          <p:cNvSpPr/>
          <p:nvPr/>
        </p:nvSpPr>
        <p:spPr>
          <a:xfrm>
            <a:off x="674727" y="4855964"/>
            <a:ext cx="433745" cy="433745"/>
          </a:xfrm>
          <a:prstGeom prst="roundRect">
            <a:avLst>
              <a:gd name="adj" fmla="val 18668"/>
            </a:avLst>
          </a:prstGeom>
          <a:solidFill>
            <a:srgbClr val="7E023C"/>
          </a:solidFill>
          <a:ln w="7620">
            <a:solidFill>
              <a:srgbClr val="971B55"/>
            </a:solidFill>
            <a:prstDash val="solid"/>
          </a:ln>
        </p:spPr>
      </p:sp>
      <p:sp>
        <p:nvSpPr>
          <p:cNvPr id="15" name="Text 11">
            <a:extLst>
              <a:ext uri="{FF2B5EF4-FFF2-40B4-BE49-F238E27FC236}">
                <a16:creationId xmlns:a16="http://schemas.microsoft.com/office/drawing/2014/main" id="{2E93A831-942A-1B35-02D2-898B5E5C3D6D}"/>
              </a:ext>
            </a:extLst>
          </p:cNvPr>
          <p:cNvSpPr/>
          <p:nvPr/>
        </p:nvSpPr>
        <p:spPr>
          <a:xfrm>
            <a:off x="814030" y="4936688"/>
            <a:ext cx="155019" cy="272177"/>
          </a:xfrm>
          <a:prstGeom prst="rect">
            <a:avLst/>
          </a:prstGeom>
          <a:noFill/>
          <a:ln/>
        </p:spPr>
        <p:txBody>
          <a:bodyPr wrap="none" rtlCol="0" anchor="t"/>
          <a:lstStyle/>
          <a:p>
            <a:pPr marL="0" indent="0" algn="ctr">
              <a:lnSpc>
                <a:spcPts val="2143"/>
              </a:lnSpc>
              <a:buNone/>
            </a:pPr>
            <a:r>
              <a:rPr lang="en-US" sz="2143" b="1" kern="0" spc="-64" dirty="0">
                <a:solidFill>
                  <a:srgbClr val="E5E0DF"/>
                </a:solidFill>
                <a:latin typeface="Overpass" pitchFamily="34" charset="0"/>
                <a:ea typeface="Overpass" pitchFamily="34" charset="-122"/>
                <a:cs typeface="Overpass" pitchFamily="34" charset="-120"/>
              </a:rPr>
              <a:t>3</a:t>
            </a:r>
            <a:endParaRPr lang="en-US" sz="2143" dirty="0"/>
          </a:p>
        </p:txBody>
      </p:sp>
      <p:sp>
        <p:nvSpPr>
          <p:cNvPr id="16" name="Text 12">
            <a:extLst>
              <a:ext uri="{FF2B5EF4-FFF2-40B4-BE49-F238E27FC236}">
                <a16:creationId xmlns:a16="http://schemas.microsoft.com/office/drawing/2014/main" id="{C0E4F084-B2B7-4C61-A38D-6BA33FE99DD8}"/>
              </a:ext>
            </a:extLst>
          </p:cNvPr>
          <p:cNvSpPr/>
          <p:nvPr/>
        </p:nvSpPr>
        <p:spPr>
          <a:xfrm>
            <a:off x="1301234" y="4855964"/>
            <a:ext cx="2268022" cy="283488"/>
          </a:xfrm>
          <a:prstGeom prst="rect">
            <a:avLst/>
          </a:prstGeom>
          <a:noFill/>
          <a:ln/>
        </p:spPr>
        <p:txBody>
          <a:bodyPr wrap="none" rtlCol="0" anchor="t"/>
          <a:lstStyle/>
          <a:p>
            <a:pPr marL="0" indent="0">
              <a:lnSpc>
                <a:spcPts val="2232"/>
              </a:lnSpc>
              <a:buNone/>
            </a:pPr>
            <a:r>
              <a:rPr lang="en-US" sz="1786" b="1" kern="0" spc="-54" dirty="0">
                <a:solidFill>
                  <a:srgbClr val="E5E0DF"/>
                </a:solidFill>
                <a:latin typeface="Overpass" pitchFamily="34" charset="0"/>
                <a:ea typeface="Overpass" pitchFamily="34" charset="-122"/>
                <a:cs typeface="Overpass" pitchFamily="34" charset="-120"/>
              </a:rPr>
              <a:t>Privacy Concerns</a:t>
            </a:r>
            <a:endParaRPr lang="en-US" sz="1786" dirty="0"/>
          </a:p>
        </p:txBody>
      </p:sp>
      <p:sp>
        <p:nvSpPr>
          <p:cNvPr id="17" name="Text 13">
            <a:extLst>
              <a:ext uri="{FF2B5EF4-FFF2-40B4-BE49-F238E27FC236}">
                <a16:creationId xmlns:a16="http://schemas.microsoft.com/office/drawing/2014/main" id="{4AF62D31-9496-7D9A-FA44-7E4B029BFD86}"/>
              </a:ext>
            </a:extLst>
          </p:cNvPr>
          <p:cNvSpPr/>
          <p:nvPr/>
        </p:nvSpPr>
        <p:spPr>
          <a:xfrm>
            <a:off x="1301234" y="5255062"/>
            <a:ext cx="3174444" cy="1541859"/>
          </a:xfrm>
          <a:prstGeom prst="rect">
            <a:avLst/>
          </a:prstGeom>
          <a:noFill/>
          <a:ln/>
        </p:spPr>
        <p:txBody>
          <a:bodyPr wrap="square" rtlCol="0" anchor="t"/>
          <a:lstStyle/>
          <a:p>
            <a:pPr marL="0" indent="0">
              <a:lnSpc>
                <a:spcPts val="2429"/>
              </a:lnSpc>
              <a:buNone/>
            </a:pPr>
            <a:r>
              <a:rPr lang="en-US" sz="1518" dirty="0">
                <a:solidFill>
                  <a:srgbClr val="E5E0DF"/>
                </a:solidFill>
                <a:latin typeface="Overpass" pitchFamily="34" charset="0"/>
                <a:ea typeface="Overpass" pitchFamily="34" charset="-122"/>
                <a:cs typeface="Overpass" pitchFamily="34" charset="-120"/>
              </a:rPr>
              <a:t>Language detection can raise privacy concerns, especially when used in sensitive contexts, such as monitoring social media or email communications.</a:t>
            </a:r>
            <a:endParaRPr lang="en-US" sz="1518" dirty="0"/>
          </a:p>
        </p:txBody>
      </p:sp>
      <p:sp>
        <p:nvSpPr>
          <p:cNvPr id="18" name="Shape 14">
            <a:extLst>
              <a:ext uri="{FF2B5EF4-FFF2-40B4-BE49-F238E27FC236}">
                <a16:creationId xmlns:a16="http://schemas.microsoft.com/office/drawing/2014/main" id="{81350644-7790-F1E3-1C55-A8A4C90AC982}"/>
              </a:ext>
            </a:extLst>
          </p:cNvPr>
          <p:cNvSpPr/>
          <p:nvPr/>
        </p:nvSpPr>
        <p:spPr>
          <a:xfrm>
            <a:off x="4668441" y="4855964"/>
            <a:ext cx="433745" cy="433745"/>
          </a:xfrm>
          <a:prstGeom prst="roundRect">
            <a:avLst>
              <a:gd name="adj" fmla="val 18668"/>
            </a:avLst>
          </a:prstGeom>
          <a:solidFill>
            <a:srgbClr val="7E023C"/>
          </a:solidFill>
          <a:ln w="7620">
            <a:solidFill>
              <a:srgbClr val="971B55"/>
            </a:solidFill>
            <a:prstDash val="solid"/>
          </a:ln>
        </p:spPr>
      </p:sp>
      <p:sp>
        <p:nvSpPr>
          <p:cNvPr id="19" name="Text 15">
            <a:extLst>
              <a:ext uri="{FF2B5EF4-FFF2-40B4-BE49-F238E27FC236}">
                <a16:creationId xmlns:a16="http://schemas.microsoft.com/office/drawing/2014/main" id="{FE910BF7-D118-EB5D-2244-9E74383AC1E5}"/>
              </a:ext>
            </a:extLst>
          </p:cNvPr>
          <p:cNvSpPr/>
          <p:nvPr/>
        </p:nvSpPr>
        <p:spPr>
          <a:xfrm>
            <a:off x="4801910" y="4936688"/>
            <a:ext cx="166688" cy="272177"/>
          </a:xfrm>
          <a:prstGeom prst="rect">
            <a:avLst/>
          </a:prstGeom>
          <a:noFill/>
          <a:ln/>
        </p:spPr>
        <p:txBody>
          <a:bodyPr wrap="none" rtlCol="0" anchor="t"/>
          <a:lstStyle/>
          <a:p>
            <a:pPr marL="0" indent="0" algn="ctr">
              <a:lnSpc>
                <a:spcPts val="2143"/>
              </a:lnSpc>
              <a:buNone/>
            </a:pPr>
            <a:r>
              <a:rPr lang="en-US" sz="2143" b="1" kern="0" spc="-64" dirty="0">
                <a:solidFill>
                  <a:srgbClr val="E5E0DF"/>
                </a:solidFill>
                <a:latin typeface="Overpass" pitchFamily="34" charset="0"/>
                <a:ea typeface="Overpass" pitchFamily="34" charset="-122"/>
                <a:cs typeface="Overpass" pitchFamily="34" charset="-120"/>
              </a:rPr>
              <a:t>4</a:t>
            </a:r>
            <a:endParaRPr lang="en-US" sz="2143" dirty="0"/>
          </a:p>
        </p:txBody>
      </p:sp>
      <p:sp>
        <p:nvSpPr>
          <p:cNvPr id="20" name="Text 16">
            <a:extLst>
              <a:ext uri="{FF2B5EF4-FFF2-40B4-BE49-F238E27FC236}">
                <a16:creationId xmlns:a16="http://schemas.microsoft.com/office/drawing/2014/main" id="{1C3D397C-FB49-DE5E-8C02-649135A951A4}"/>
              </a:ext>
            </a:extLst>
          </p:cNvPr>
          <p:cNvSpPr/>
          <p:nvPr/>
        </p:nvSpPr>
        <p:spPr>
          <a:xfrm>
            <a:off x="5294948" y="4855964"/>
            <a:ext cx="2268022" cy="283488"/>
          </a:xfrm>
          <a:prstGeom prst="rect">
            <a:avLst/>
          </a:prstGeom>
          <a:noFill/>
          <a:ln/>
        </p:spPr>
        <p:txBody>
          <a:bodyPr wrap="none" rtlCol="0" anchor="t"/>
          <a:lstStyle/>
          <a:p>
            <a:pPr marL="0" indent="0">
              <a:lnSpc>
                <a:spcPts val="2232"/>
              </a:lnSpc>
              <a:buNone/>
            </a:pPr>
            <a:r>
              <a:rPr lang="en-US" sz="1786" b="1" kern="0" spc="-54" dirty="0">
                <a:solidFill>
                  <a:srgbClr val="E5E0DF"/>
                </a:solidFill>
                <a:latin typeface="Overpass" pitchFamily="34" charset="0"/>
                <a:ea typeface="Overpass" pitchFamily="34" charset="-122"/>
                <a:cs typeface="Overpass" pitchFamily="34" charset="-120"/>
              </a:rPr>
              <a:t>Ethical Considerations</a:t>
            </a:r>
            <a:endParaRPr lang="en-US" sz="1786" dirty="0"/>
          </a:p>
        </p:txBody>
      </p:sp>
      <p:sp>
        <p:nvSpPr>
          <p:cNvPr id="21" name="Text 17">
            <a:extLst>
              <a:ext uri="{FF2B5EF4-FFF2-40B4-BE49-F238E27FC236}">
                <a16:creationId xmlns:a16="http://schemas.microsoft.com/office/drawing/2014/main" id="{D666DFF8-6E63-1338-624D-14A58F3D44AB}"/>
              </a:ext>
            </a:extLst>
          </p:cNvPr>
          <p:cNvSpPr/>
          <p:nvPr/>
        </p:nvSpPr>
        <p:spPr>
          <a:xfrm>
            <a:off x="5294948" y="5255062"/>
            <a:ext cx="3174444" cy="1233487"/>
          </a:xfrm>
          <a:prstGeom prst="rect">
            <a:avLst/>
          </a:prstGeom>
          <a:noFill/>
          <a:ln/>
        </p:spPr>
        <p:txBody>
          <a:bodyPr wrap="square" rtlCol="0" anchor="t"/>
          <a:lstStyle/>
          <a:p>
            <a:pPr marL="0" indent="0">
              <a:lnSpc>
                <a:spcPts val="2429"/>
              </a:lnSpc>
              <a:buNone/>
            </a:pPr>
            <a:r>
              <a:rPr lang="en-US" sz="1518" dirty="0">
                <a:solidFill>
                  <a:srgbClr val="E5E0DF"/>
                </a:solidFill>
                <a:latin typeface="Overpass" pitchFamily="34" charset="0"/>
                <a:ea typeface="Overpass" pitchFamily="34" charset="-122"/>
                <a:cs typeface="Overpass" pitchFamily="34" charset="-120"/>
              </a:rPr>
              <a:t>The use of language detection technology should be approached with ethical considerations, ensuring fairness and equity in its application.</a:t>
            </a:r>
            <a:endParaRPr lang="en-US" sz="1518" dirty="0"/>
          </a:p>
        </p:txBody>
      </p:sp>
    </p:spTree>
    <p:extLst>
      <p:ext uri="{BB962C8B-B14F-4D97-AF65-F5344CB8AC3E}">
        <p14:creationId xmlns:p14="http://schemas.microsoft.com/office/powerpoint/2010/main" val="3264521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198358" y="1637824"/>
            <a:ext cx="5089565" cy="4953953"/>
          </a:xfrm>
          <a:prstGeom prst="rect">
            <a:avLst/>
          </a:prstGeom>
        </p:spPr>
      </p:pic>
      <p:sp>
        <p:nvSpPr>
          <p:cNvPr id="6" name="Text 2"/>
          <p:cNvSpPr/>
          <p:nvPr/>
        </p:nvSpPr>
        <p:spPr>
          <a:xfrm>
            <a:off x="6042065" y="690563"/>
            <a:ext cx="6480810" cy="496133"/>
          </a:xfrm>
          <a:prstGeom prst="rect">
            <a:avLst/>
          </a:prstGeom>
          <a:noFill/>
          <a:ln/>
        </p:spPr>
        <p:txBody>
          <a:bodyPr wrap="none" rtlCol="0" anchor="t"/>
          <a:lstStyle/>
          <a:p>
            <a:pPr marL="0" indent="0">
              <a:lnSpc>
                <a:spcPts val="3907"/>
              </a:lnSpc>
              <a:buNone/>
            </a:pPr>
            <a:r>
              <a:rPr lang="en-US" sz="3126" b="1" dirty="0">
                <a:solidFill>
                  <a:srgbClr val="101014"/>
                </a:solidFill>
                <a:latin typeface="Playfair Display" pitchFamily="34" charset="0"/>
                <a:ea typeface="Playfair Display" pitchFamily="34" charset="-122"/>
                <a:cs typeface="Playfair Display" pitchFamily="34" charset="-120"/>
              </a:rPr>
              <a:t>Language Identification Algorithms</a:t>
            </a:r>
            <a:endParaRPr lang="en-US" sz="3126" dirty="0"/>
          </a:p>
        </p:txBody>
      </p:sp>
      <p:sp>
        <p:nvSpPr>
          <p:cNvPr id="7" name="Text 3"/>
          <p:cNvSpPr/>
          <p:nvPr/>
        </p:nvSpPr>
        <p:spPr>
          <a:xfrm>
            <a:off x="6042065" y="1424821"/>
            <a:ext cx="8032671" cy="762238"/>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 Various algorithms are used for language identification, including statistical methods, machine learning algorithms, and deep learning models. The choice of algorithm depends on factors like data availability, accuracy requirements, and computational resources.</a:t>
            </a:r>
            <a:endParaRPr lang="en-US" sz="1250" dirty="0"/>
          </a:p>
        </p:txBody>
      </p:sp>
      <p:pic>
        <p:nvPicPr>
          <p:cNvPr id="8" name="Image 2" descr="preencoded.png"/>
          <p:cNvPicPr>
            <a:picLocks noChangeAspect="1"/>
          </p:cNvPicPr>
          <p:nvPr/>
        </p:nvPicPr>
        <p:blipFill>
          <a:blip r:embed="rId5"/>
          <a:stretch>
            <a:fillRect/>
          </a:stretch>
        </p:blipFill>
        <p:spPr>
          <a:xfrm>
            <a:off x="6042065" y="2365653"/>
            <a:ext cx="396835" cy="396835"/>
          </a:xfrm>
          <a:prstGeom prst="rect">
            <a:avLst/>
          </a:prstGeom>
        </p:spPr>
      </p:pic>
      <p:sp>
        <p:nvSpPr>
          <p:cNvPr id="9" name="Text 4"/>
          <p:cNvSpPr/>
          <p:nvPr/>
        </p:nvSpPr>
        <p:spPr>
          <a:xfrm>
            <a:off x="6042065" y="2921198"/>
            <a:ext cx="1984653"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Statistical Methods</a:t>
            </a:r>
            <a:endParaRPr lang="en-US" sz="1563" dirty="0"/>
          </a:p>
        </p:txBody>
      </p:sp>
      <p:sp>
        <p:nvSpPr>
          <p:cNvPr id="10" name="Text 5"/>
          <p:cNvSpPr/>
          <p:nvPr/>
        </p:nvSpPr>
        <p:spPr>
          <a:xfrm>
            <a:off x="6042065" y="3264456"/>
            <a:ext cx="8032671" cy="508159"/>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These methods analyze the frequency of characters, words, and other linguistic features to identify the language.</a:t>
            </a:r>
            <a:endParaRPr lang="en-US" sz="1250" dirty="0"/>
          </a:p>
        </p:txBody>
      </p:sp>
      <p:pic>
        <p:nvPicPr>
          <p:cNvPr id="11" name="Image 3" descr="preencoded.png"/>
          <p:cNvPicPr>
            <a:picLocks noChangeAspect="1"/>
          </p:cNvPicPr>
          <p:nvPr/>
        </p:nvPicPr>
        <p:blipFill>
          <a:blip r:embed="rId6"/>
          <a:stretch>
            <a:fillRect/>
          </a:stretch>
        </p:blipFill>
        <p:spPr>
          <a:xfrm>
            <a:off x="6042065" y="4248864"/>
            <a:ext cx="396835" cy="396835"/>
          </a:xfrm>
          <a:prstGeom prst="rect">
            <a:avLst/>
          </a:prstGeom>
        </p:spPr>
      </p:pic>
      <p:sp>
        <p:nvSpPr>
          <p:cNvPr id="12" name="Text 6"/>
          <p:cNvSpPr/>
          <p:nvPr/>
        </p:nvSpPr>
        <p:spPr>
          <a:xfrm>
            <a:off x="6042065" y="4804410"/>
            <a:ext cx="2733675"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Machine Learning Algorithms</a:t>
            </a:r>
            <a:endParaRPr lang="en-US" sz="1563" dirty="0"/>
          </a:p>
        </p:txBody>
      </p:sp>
      <p:sp>
        <p:nvSpPr>
          <p:cNvPr id="13" name="Text 7"/>
          <p:cNvSpPr/>
          <p:nvPr/>
        </p:nvSpPr>
        <p:spPr>
          <a:xfrm>
            <a:off x="6042065" y="5147667"/>
            <a:ext cx="8032671" cy="508159"/>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Algorithms like Support Vector Machines (SVMs) and Naive Bayes classifiers are trained on labeled data to classify languages.</a:t>
            </a:r>
            <a:endParaRPr lang="en-US" sz="1250" dirty="0"/>
          </a:p>
        </p:txBody>
      </p:sp>
      <p:pic>
        <p:nvPicPr>
          <p:cNvPr id="14" name="Image 4" descr="preencoded.png"/>
          <p:cNvPicPr>
            <a:picLocks noChangeAspect="1"/>
          </p:cNvPicPr>
          <p:nvPr/>
        </p:nvPicPr>
        <p:blipFill>
          <a:blip r:embed="rId7"/>
          <a:stretch>
            <a:fillRect/>
          </a:stretch>
        </p:blipFill>
        <p:spPr>
          <a:xfrm>
            <a:off x="6042065" y="6132076"/>
            <a:ext cx="396835" cy="396835"/>
          </a:xfrm>
          <a:prstGeom prst="rect">
            <a:avLst/>
          </a:prstGeom>
        </p:spPr>
      </p:pic>
      <p:sp>
        <p:nvSpPr>
          <p:cNvPr id="15" name="Text 8"/>
          <p:cNvSpPr/>
          <p:nvPr/>
        </p:nvSpPr>
        <p:spPr>
          <a:xfrm>
            <a:off x="6042065" y="6687622"/>
            <a:ext cx="2060377"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Deep Learning Models</a:t>
            </a:r>
            <a:endParaRPr lang="en-US" sz="1563" dirty="0"/>
          </a:p>
        </p:txBody>
      </p:sp>
      <p:sp>
        <p:nvSpPr>
          <p:cNvPr id="16" name="Text 9"/>
          <p:cNvSpPr/>
          <p:nvPr/>
        </p:nvSpPr>
        <p:spPr>
          <a:xfrm>
            <a:off x="6042065" y="7030879"/>
            <a:ext cx="8032671" cy="508159"/>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Deep neural networks, such as recurrent neural networks (RNNs) and convolutional neural networks (CNNs), have shown excellent performance in language identification.</a:t>
            </a: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16" name="Image 0" descr="preencoded.png">
            <a:extLst>
              <a:ext uri="{FF2B5EF4-FFF2-40B4-BE49-F238E27FC236}">
                <a16:creationId xmlns:a16="http://schemas.microsoft.com/office/drawing/2014/main" id="{279ED7C0-26D4-B9E1-E9DE-9BE67E9086EA}"/>
              </a:ext>
            </a:extLst>
          </p:cNvPr>
          <p:cNvPicPr>
            <a:picLocks noChangeAspect="1"/>
          </p:cNvPicPr>
          <p:nvPr/>
        </p:nvPicPr>
        <p:blipFill>
          <a:blip r:embed="rId3"/>
          <a:stretch>
            <a:fillRect/>
          </a:stretch>
        </p:blipFill>
        <p:spPr>
          <a:xfrm>
            <a:off x="0" y="0"/>
            <a:ext cx="14630400" cy="8229600"/>
          </a:xfrm>
          <a:prstGeom prst="rect">
            <a:avLst/>
          </a:prstGeom>
        </p:spPr>
      </p:pic>
      <p:sp>
        <p:nvSpPr>
          <p:cNvPr id="17" name="Shape 0">
            <a:extLst>
              <a:ext uri="{FF2B5EF4-FFF2-40B4-BE49-F238E27FC236}">
                <a16:creationId xmlns:a16="http://schemas.microsoft.com/office/drawing/2014/main" id="{EF8353C6-427B-9624-7E17-475767E0B8AC}"/>
              </a:ext>
            </a:extLst>
          </p:cNvPr>
          <p:cNvSpPr/>
          <p:nvPr/>
        </p:nvSpPr>
        <p:spPr>
          <a:xfrm>
            <a:off x="0" y="0"/>
            <a:ext cx="14630400" cy="8451890"/>
          </a:xfrm>
          <a:prstGeom prst="rect">
            <a:avLst/>
          </a:prstGeom>
          <a:solidFill>
            <a:srgbClr val="252222">
              <a:alpha val="75000"/>
            </a:srgbClr>
          </a:solidFill>
          <a:ln/>
        </p:spPr>
      </p:sp>
      <p:sp>
        <p:nvSpPr>
          <p:cNvPr id="18" name="Text 1">
            <a:extLst>
              <a:ext uri="{FF2B5EF4-FFF2-40B4-BE49-F238E27FC236}">
                <a16:creationId xmlns:a16="http://schemas.microsoft.com/office/drawing/2014/main" id="{69B4D4FD-072E-EFED-4F64-CF92B5FA1234}"/>
              </a:ext>
            </a:extLst>
          </p:cNvPr>
          <p:cNvSpPr/>
          <p:nvPr/>
        </p:nvSpPr>
        <p:spPr>
          <a:xfrm>
            <a:off x="2100977" y="460772"/>
            <a:ext cx="6736913" cy="492681"/>
          </a:xfrm>
          <a:prstGeom prst="rect">
            <a:avLst/>
          </a:prstGeom>
          <a:noFill/>
          <a:ln/>
        </p:spPr>
        <p:txBody>
          <a:bodyPr wrap="none" rtlCol="0" anchor="t"/>
          <a:lstStyle/>
          <a:p>
            <a:pPr marL="0" indent="0">
              <a:lnSpc>
                <a:spcPts val="3881"/>
              </a:lnSpc>
              <a:buNone/>
            </a:pPr>
            <a:r>
              <a:rPr lang="en-US" sz="3105" b="1" kern="0" spc="-93" dirty="0">
                <a:solidFill>
                  <a:srgbClr val="FFFFFF"/>
                </a:solidFill>
                <a:latin typeface="Overpass" pitchFamily="34" charset="0"/>
                <a:ea typeface="Overpass" pitchFamily="34" charset="-122"/>
                <a:cs typeface="Overpass" pitchFamily="34" charset="-120"/>
              </a:rPr>
              <a:t>Applications of Language Identification</a:t>
            </a:r>
            <a:endParaRPr lang="en-US" sz="3105" dirty="0"/>
          </a:p>
        </p:txBody>
      </p:sp>
      <p:pic>
        <p:nvPicPr>
          <p:cNvPr id="19" name="Image 1" descr="preencoded.png">
            <a:extLst>
              <a:ext uri="{FF2B5EF4-FFF2-40B4-BE49-F238E27FC236}">
                <a16:creationId xmlns:a16="http://schemas.microsoft.com/office/drawing/2014/main" id="{828855CA-8BE5-CA5F-34EB-948B6C4EA2DE}"/>
              </a:ext>
            </a:extLst>
          </p:cNvPr>
          <p:cNvPicPr>
            <a:picLocks noChangeAspect="1"/>
          </p:cNvPicPr>
          <p:nvPr/>
        </p:nvPicPr>
        <p:blipFill>
          <a:blip r:embed="rId4"/>
          <a:stretch>
            <a:fillRect/>
          </a:stretch>
        </p:blipFill>
        <p:spPr>
          <a:xfrm>
            <a:off x="2100977" y="1288494"/>
            <a:ext cx="837724" cy="1340525"/>
          </a:xfrm>
          <a:prstGeom prst="rect">
            <a:avLst/>
          </a:prstGeom>
        </p:spPr>
      </p:pic>
      <p:sp>
        <p:nvSpPr>
          <p:cNvPr id="20" name="Text 2">
            <a:extLst>
              <a:ext uri="{FF2B5EF4-FFF2-40B4-BE49-F238E27FC236}">
                <a16:creationId xmlns:a16="http://schemas.microsoft.com/office/drawing/2014/main" id="{04743C5F-D249-4B6F-6443-DC7EDF35D8CB}"/>
              </a:ext>
            </a:extLst>
          </p:cNvPr>
          <p:cNvSpPr/>
          <p:nvPr/>
        </p:nvSpPr>
        <p:spPr>
          <a:xfrm>
            <a:off x="3190042" y="1456015"/>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Machine Translation</a:t>
            </a:r>
            <a:endParaRPr lang="en-US" sz="1552" dirty="0"/>
          </a:p>
        </p:txBody>
      </p:sp>
      <p:sp>
        <p:nvSpPr>
          <p:cNvPr id="21" name="Text 3">
            <a:extLst>
              <a:ext uri="{FF2B5EF4-FFF2-40B4-BE49-F238E27FC236}">
                <a16:creationId xmlns:a16="http://schemas.microsoft.com/office/drawing/2014/main" id="{615E5884-040B-901F-0E31-4ECB23556218}"/>
              </a:ext>
            </a:extLst>
          </p:cNvPr>
          <p:cNvSpPr/>
          <p:nvPr/>
        </p:nvSpPr>
        <p:spPr>
          <a:xfrm>
            <a:off x="3190042" y="1802963"/>
            <a:ext cx="9339382" cy="53601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is used to determine the source language before translation, ensuring accurate translation between different languages.</a:t>
            </a:r>
            <a:endParaRPr lang="en-US" sz="1319" dirty="0"/>
          </a:p>
        </p:txBody>
      </p:sp>
      <p:pic>
        <p:nvPicPr>
          <p:cNvPr id="22" name="Image 2" descr="preencoded.png">
            <a:extLst>
              <a:ext uri="{FF2B5EF4-FFF2-40B4-BE49-F238E27FC236}">
                <a16:creationId xmlns:a16="http://schemas.microsoft.com/office/drawing/2014/main" id="{2671D2A9-6C56-AC49-2678-6D121E9A15DE}"/>
              </a:ext>
            </a:extLst>
          </p:cNvPr>
          <p:cNvPicPr>
            <a:picLocks noChangeAspect="1"/>
          </p:cNvPicPr>
          <p:nvPr/>
        </p:nvPicPr>
        <p:blipFill>
          <a:blip r:embed="rId5"/>
          <a:stretch>
            <a:fillRect/>
          </a:stretch>
        </p:blipFill>
        <p:spPr>
          <a:xfrm>
            <a:off x="2100977" y="2629019"/>
            <a:ext cx="837724" cy="1340525"/>
          </a:xfrm>
          <a:prstGeom prst="rect">
            <a:avLst/>
          </a:prstGeom>
        </p:spPr>
      </p:pic>
      <p:sp>
        <p:nvSpPr>
          <p:cNvPr id="23" name="Text 4">
            <a:extLst>
              <a:ext uri="{FF2B5EF4-FFF2-40B4-BE49-F238E27FC236}">
                <a16:creationId xmlns:a16="http://schemas.microsoft.com/office/drawing/2014/main" id="{4D942255-265B-5A45-04B0-8296E27DA9EC}"/>
              </a:ext>
            </a:extLst>
          </p:cNvPr>
          <p:cNvSpPr/>
          <p:nvPr/>
        </p:nvSpPr>
        <p:spPr>
          <a:xfrm>
            <a:off x="3190042" y="2796540"/>
            <a:ext cx="2545556"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Natural Language Processing</a:t>
            </a:r>
            <a:endParaRPr lang="en-US" sz="1552" dirty="0"/>
          </a:p>
        </p:txBody>
      </p:sp>
      <p:sp>
        <p:nvSpPr>
          <p:cNvPr id="24" name="Text 5">
            <a:extLst>
              <a:ext uri="{FF2B5EF4-FFF2-40B4-BE49-F238E27FC236}">
                <a16:creationId xmlns:a16="http://schemas.microsoft.com/office/drawing/2014/main" id="{8861E61D-9475-6E42-6DF3-E5A7D29B9B0D}"/>
              </a:ext>
            </a:extLst>
          </p:cNvPr>
          <p:cNvSpPr/>
          <p:nvPr/>
        </p:nvSpPr>
        <p:spPr>
          <a:xfrm>
            <a:off x="3190042" y="3143488"/>
            <a:ext cx="9339382" cy="268010"/>
          </a:xfrm>
          <a:prstGeom prst="rect">
            <a:avLst/>
          </a:prstGeom>
          <a:noFill/>
          <a:ln/>
        </p:spPr>
        <p:txBody>
          <a:bodyPr wrap="non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It enables text analysis, sentiment analysis, and information extraction by identifying the language of the text.</a:t>
            </a:r>
            <a:endParaRPr lang="en-US" sz="1319" dirty="0"/>
          </a:p>
        </p:txBody>
      </p:sp>
      <p:pic>
        <p:nvPicPr>
          <p:cNvPr id="25" name="Image 3" descr="preencoded.png">
            <a:extLst>
              <a:ext uri="{FF2B5EF4-FFF2-40B4-BE49-F238E27FC236}">
                <a16:creationId xmlns:a16="http://schemas.microsoft.com/office/drawing/2014/main" id="{FD64941B-30AF-6F1A-0024-7B1615E6DA69}"/>
              </a:ext>
            </a:extLst>
          </p:cNvPr>
          <p:cNvPicPr>
            <a:picLocks noChangeAspect="1"/>
          </p:cNvPicPr>
          <p:nvPr/>
        </p:nvPicPr>
        <p:blipFill>
          <a:blip r:embed="rId6"/>
          <a:stretch>
            <a:fillRect/>
          </a:stretch>
        </p:blipFill>
        <p:spPr>
          <a:xfrm>
            <a:off x="2100977" y="3969544"/>
            <a:ext cx="837724" cy="1340525"/>
          </a:xfrm>
          <a:prstGeom prst="rect">
            <a:avLst/>
          </a:prstGeom>
        </p:spPr>
      </p:pic>
      <p:sp>
        <p:nvSpPr>
          <p:cNvPr id="26" name="Text 6">
            <a:extLst>
              <a:ext uri="{FF2B5EF4-FFF2-40B4-BE49-F238E27FC236}">
                <a16:creationId xmlns:a16="http://schemas.microsoft.com/office/drawing/2014/main" id="{DBFF1C6C-0AE8-ACB1-684E-F3533081E368}"/>
              </a:ext>
            </a:extLst>
          </p:cNvPr>
          <p:cNvSpPr/>
          <p:nvPr/>
        </p:nvSpPr>
        <p:spPr>
          <a:xfrm>
            <a:off x="3190042" y="4137065"/>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Information Retrieval</a:t>
            </a:r>
            <a:endParaRPr lang="en-US" sz="1552" dirty="0"/>
          </a:p>
        </p:txBody>
      </p:sp>
      <p:sp>
        <p:nvSpPr>
          <p:cNvPr id="27" name="Text 7">
            <a:extLst>
              <a:ext uri="{FF2B5EF4-FFF2-40B4-BE49-F238E27FC236}">
                <a16:creationId xmlns:a16="http://schemas.microsoft.com/office/drawing/2014/main" id="{9D64F09A-14EB-EAD2-CB10-0970E6653270}"/>
              </a:ext>
            </a:extLst>
          </p:cNvPr>
          <p:cNvSpPr/>
          <p:nvPr/>
        </p:nvSpPr>
        <p:spPr>
          <a:xfrm>
            <a:off x="3190042" y="4484013"/>
            <a:ext cx="9339382" cy="268010"/>
          </a:xfrm>
          <a:prstGeom prst="rect">
            <a:avLst/>
          </a:prstGeom>
          <a:noFill/>
          <a:ln/>
        </p:spPr>
        <p:txBody>
          <a:bodyPr wrap="non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is crucial for retrieving relevant information from multilingual databases and search engines.</a:t>
            </a:r>
            <a:endParaRPr lang="en-US" sz="1319" dirty="0"/>
          </a:p>
        </p:txBody>
      </p:sp>
      <p:pic>
        <p:nvPicPr>
          <p:cNvPr id="28" name="Image 4" descr="preencoded.png">
            <a:extLst>
              <a:ext uri="{FF2B5EF4-FFF2-40B4-BE49-F238E27FC236}">
                <a16:creationId xmlns:a16="http://schemas.microsoft.com/office/drawing/2014/main" id="{D1D77DFB-058C-F161-A8EB-BEABDDE1FA90}"/>
              </a:ext>
            </a:extLst>
          </p:cNvPr>
          <p:cNvPicPr>
            <a:picLocks noChangeAspect="1"/>
          </p:cNvPicPr>
          <p:nvPr/>
        </p:nvPicPr>
        <p:blipFill>
          <a:blip r:embed="rId7"/>
          <a:stretch>
            <a:fillRect/>
          </a:stretch>
        </p:blipFill>
        <p:spPr>
          <a:xfrm>
            <a:off x="2100977" y="5310068"/>
            <a:ext cx="837724" cy="1340525"/>
          </a:xfrm>
          <a:prstGeom prst="rect">
            <a:avLst/>
          </a:prstGeom>
        </p:spPr>
      </p:pic>
      <p:sp>
        <p:nvSpPr>
          <p:cNvPr id="29" name="Text 8">
            <a:extLst>
              <a:ext uri="{FF2B5EF4-FFF2-40B4-BE49-F238E27FC236}">
                <a16:creationId xmlns:a16="http://schemas.microsoft.com/office/drawing/2014/main" id="{537B4C14-9CD0-D6B3-AEEB-1CBE8C7B1495}"/>
              </a:ext>
            </a:extLst>
          </p:cNvPr>
          <p:cNvSpPr/>
          <p:nvPr/>
        </p:nvSpPr>
        <p:spPr>
          <a:xfrm>
            <a:off x="3190042" y="5477589"/>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Social Media Analysis</a:t>
            </a:r>
            <a:endParaRPr lang="en-US" sz="1552" dirty="0"/>
          </a:p>
        </p:txBody>
      </p:sp>
      <p:sp>
        <p:nvSpPr>
          <p:cNvPr id="30" name="Text 9">
            <a:extLst>
              <a:ext uri="{FF2B5EF4-FFF2-40B4-BE49-F238E27FC236}">
                <a16:creationId xmlns:a16="http://schemas.microsoft.com/office/drawing/2014/main" id="{009777F5-7513-9EAD-B3BD-CC935DA6E380}"/>
              </a:ext>
            </a:extLst>
          </p:cNvPr>
          <p:cNvSpPr/>
          <p:nvPr/>
        </p:nvSpPr>
        <p:spPr>
          <a:xfrm>
            <a:off x="3190042" y="5824538"/>
            <a:ext cx="9339382" cy="53601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It helps understand the demographics and trends of social media users by identifying the languages used in online communication.</a:t>
            </a:r>
            <a:endParaRPr lang="en-US" sz="1319" dirty="0"/>
          </a:p>
        </p:txBody>
      </p:sp>
      <p:pic>
        <p:nvPicPr>
          <p:cNvPr id="31" name="Image 5" descr="preencoded.png">
            <a:extLst>
              <a:ext uri="{FF2B5EF4-FFF2-40B4-BE49-F238E27FC236}">
                <a16:creationId xmlns:a16="http://schemas.microsoft.com/office/drawing/2014/main" id="{2F55BC2A-8EEC-8578-A883-8F30F57B0282}"/>
              </a:ext>
            </a:extLst>
          </p:cNvPr>
          <p:cNvPicPr>
            <a:picLocks noChangeAspect="1"/>
          </p:cNvPicPr>
          <p:nvPr/>
        </p:nvPicPr>
        <p:blipFill>
          <a:blip r:embed="rId8"/>
          <a:stretch>
            <a:fillRect/>
          </a:stretch>
        </p:blipFill>
        <p:spPr>
          <a:xfrm>
            <a:off x="2100977" y="6650593"/>
            <a:ext cx="837724" cy="1340525"/>
          </a:xfrm>
          <a:prstGeom prst="rect">
            <a:avLst/>
          </a:prstGeom>
        </p:spPr>
      </p:pic>
      <p:sp>
        <p:nvSpPr>
          <p:cNvPr id="32" name="Text 10">
            <a:extLst>
              <a:ext uri="{FF2B5EF4-FFF2-40B4-BE49-F238E27FC236}">
                <a16:creationId xmlns:a16="http://schemas.microsoft.com/office/drawing/2014/main" id="{4496669E-3939-F443-B3AF-FBBA1A082E8E}"/>
              </a:ext>
            </a:extLst>
          </p:cNvPr>
          <p:cNvSpPr/>
          <p:nvPr/>
        </p:nvSpPr>
        <p:spPr>
          <a:xfrm>
            <a:off x="3190042" y="6818114"/>
            <a:ext cx="2485192"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Personalized User Interfaces</a:t>
            </a:r>
            <a:endParaRPr lang="en-US" sz="1552" dirty="0"/>
          </a:p>
        </p:txBody>
      </p:sp>
      <p:sp>
        <p:nvSpPr>
          <p:cNvPr id="33" name="Text 11">
            <a:extLst>
              <a:ext uri="{FF2B5EF4-FFF2-40B4-BE49-F238E27FC236}">
                <a16:creationId xmlns:a16="http://schemas.microsoft.com/office/drawing/2014/main" id="{8498AC37-9921-5188-8F74-F7E7F70A888D}"/>
              </a:ext>
            </a:extLst>
          </p:cNvPr>
          <p:cNvSpPr/>
          <p:nvPr/>
        </p:nvSpPr>
        <p:spPr>
          <a:xfrm>
            <a:off x="3190042" y="7165062"/>
            <a:ext cx="9339382" cy="53601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allows websites and apps to adapt their language based on the user's preferences, providing a personalized experience.</a:t>
            </a:r>
            <a:endParaRPr lang="en-US" sz="1319"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85102" y="2565559"/>
            <a:ext cx="5004078" cy="3098363"/>
          </a:xfrm>
          <a:prstGeom prst="rect">
            <a:avLst/>
          </a:prstGeom>
        </p:spPr>
      </p:pic>
      <p:sp>
        <p:nvSpPr>
          <p:cNvPr id="6" name="Text 2"/>
          <p:cNvSpPr/>
          <p:nvPr/>
        </p:nvSpPr>
        <p:spPr>
          <a:xfrm>
            <a:off x="675084" y="834747"/>
            <a:ext cx="7793831" cy="1205389"/>
          </a:xfrm>
          <a:prstGeom prst="rect">
            <a:avLst/>
          </a:prstGeom>
          <a:noFill/>
          <a:ln/>
        </p:spPr>
        <p:txBody>
          <a:bodyPr wrap="square" rtlCol="0" anchor="t"/>
          <a:lstStyle/>
          <a:p>
            <a:pPr marL="0" indent="0">
              <a:lnSpc>
                <a:spcPts val="4746"/>
              </a:lnSpc>
              <a:buNone/>
            </a:pPr>
            <a:r>
              <a:rPr lang="en-US" sz="3797" b="1" dirty="0">
                <a:solidFill>
                  <a:srgbClr val="101014"/>
                </a:solidFill>
                <a:latin typeface="Playfair Display" pitchFamily="34" charset="0"/>
                <a:ea typeface="Playfair Display" pitchFamily="34" charset="-122"/>
                <a:cs typeface="Playfair Display" pitchFamily="34" charset="-120"/>
              </a:rPr>
              <a:t>Future Trends in Language Identification</a:t>
            </a:r>
            <a:endParaRPr lang="en-US" sz="3797" dirty="0"/>
          </a:p>
        </p:txBody>
      </p:sp>
      <p:sp>
        <p:nvSpPr>
          <p:cNvPr id="7" name="Text 3"/>
          <p:cNvSpPr/>
          <p:nvPr/>
        </p:nvSpPr>
        <p:spPr>
          <a:xfrm>
            <a:off x="675084" y="2329458"/>
            <a:ext cx="7793831" cy="925830"/>
          </a:xfrm>
          <a:prstGeom prst="rect">
            <a:avLst/>
          </a:prstGeom>
          <a:noFill/>
          <a:ln/>
        </p:spPr>
        <p:txBody>
          <a:bodyPr wrap="square" rtlCol="0" anchor="t"/>
          <a:lstStyle/>
          <a:p>
            <a:pPr marL="0" indent="0">
              <a:lnSpc>
                <a:spcPts val="2430"/>
              </a:lnSpc>
              <a:buNone/>
            </a:pPr>
            <a:r>
              <a:rPr lang="en-US" sz="1519" dirty="0">
                <a:solidFill>
                  <a:srgbClr val="39393C"/>
                </a:solidFill>
                <a:latin typeface="Open Sans" pitchFamily="34" charset="0"/>
                <a:ea typeface="Open Sans" pitchFamily="34" charset="-122"/>
                <a:cs typeface="Open Sans" pitchFamily="34" charset="-120"/>
              </a:rPr>
              <a:t> The field of language identification is continuously evolving, with ongoing research focusing on improving accuracy, handling new languages, and adapting to evolving language trends.</a:t>
            </a:r>
            <a:endParaRPr lang="en-US" sz="1519" dirty="0"/>
          </a:p>
        </p:txBody>
      </p:sp>
      <p:sp>
        <p:nvSpPr>
          <p:cNvPr id="8" name="Shape 4"/>
          <p:cNvSpPr/>
          <p:nvPr/>
        </p:nvSpPr>
        <p:spPr>
          <a:xfrm>
            <a:off x="675084" y="3689152"/>
            <a:ext cx="433983" cy="433983"/>
          </a:xfrm>
          <a:prstGeom prst="roundRect">
            <a:avLst>
              <a:gd name="adj" fmla="val 8000"/>
            </a:avLst>
          </a:prstGeom>
          <a:solidFill>
            <a:srgbClr val="E0E0EC"/>
          </a:solidFill>
          <a:ln/>
        </p:spPr>
      </p:sp>
      <p:sp>
        <p:nvSpPr>
          <p:cNvPr id="9" name="Text 5"/>
          <p:cNvSpPr/>
          <p:nvPr/>
        </p:nvSpPr>
        <p:spPr>
          <a:xfrm>
            <a:off x="836652" y="3761423"/>
            <a:ext cx="110847" cy="289322"/>
          </a:xfrm>
          <a:prstGeom prst="rect">
            <a:avLst/>
          </a:prstGeom>
          <a:noFill/>
          <a:ln/>
        </p:spPr>
        <p:txBody>
          <a:bodyPr wrap="none" rtlCol="0" anchor="t"/>
          <a:lstStyle/>
          <a:p>
            <a:pPr marL="0" indent="0" algn="ctr">
              <a:lnSpc>
                <a:spcPts val="2278"/>
              </a:lnSpc>
              <a:buNone/>
            </a:pPr>
            <a:r>
              <a:rPr lang="en-US" sz="2278" b="1" dirty="0">
                <a:solidFill>
                  <a:srgbClr val="39393C"/>
                </a:solidFill>
                <a:latin typeface="Playfair Display" pitchFamily="34" charset="0"/>
                <a:ea typeface="Playfair Display" pitchFamily="34" charset="-122"/>
                <a:cs typeface="Playfair Display" pitchFamily="34" charset="-120"/>
              </a:rPr>
              <a:t>1</a:t>
            </a:r>
            <a:endParaRPr lang="en-US" sz="2278" dirty="0"/>
          </a:p>
        </p:txBody>
      </p:sp>
      <p:sp>
        <p:nvSpPr>
          <p:cNvPr id="10" name="Text 6"/>
          <p:cNvSpPr/>
          <p:nvPr/>
        </p:nvSpPr>
        <p:spPr>
          <a:xfrm>
            <a:off x="1301948" y="3689152"/>
            <a:ext cx="3173611" cy="602694"/>
          </a:xfrm>
          <a:prstGeom prst="rect">
            <a:avLst/>
          </a:prstGeom>
          <a:noFill/>
          <a:ln/>
        </p:spPr>
        <p:txBody>
          <a:bodyPr wrap="square" rtlCol="0" anchor="t"/>
          <a:lstStyle/>
          <a:p>
            <a:pPr marL="0" indent="0">
              <a:lnSpc>
                <a:spcPts val="2373"/>
              </a:lnSpc>
              <a:buNone/>
            </a:pPr>
            <a:r>
              <a:rPr lang="en-US" sz="1899" b="1" dirty="0">
                <a:solidFill>
                  <a:srgbClr val="39393C"/>
                </a:solidFill>
                <a:latin typeface="Playfair Display" pitchFamily="34" charset="0"/>
                <a:ea typeface="Playfair Display" pitchFamily="34" charset="-122"/>
                <a:cs typeface="Playfair Display" pitchFamily="34" charset="-120"/>
              </a:rPr>
              <a:t>Multilingual Language Identification</a:t>
            </a:r>
            <a:endParaRPr lang="en-US" sz="1899" dirty="0"/>
          </a:p>
        </p:txBody>
      </p:sp>
      <p:sp>
        <p:nvSpPr>
          <p:cNvPr id="11" name="Text 7"/>
          <p:cNvSpPr/>
          <p:nvPr/>
        </p:nvSpPr>
        <p:spPr>
          <a:xfrm>
            <a:off x="1301948" y="4407575"/>
            <a:ext cx="3173611" cy="1543050"/>
          </a:xfrm>
          <a:prstGeom prst="rect">
            <a:avLst/>
          </a:prstGeom>
          <a:noFill/>
          <a:ln/>
        </p:spPr>
        <p:txBody>
          <a:bodyPr wrap="square" rtlCol="0" anchor="t"/>
          <a:lstStyle/>
          <a:p>
            <a:pPr marL="0" indent="0">
              <a:lnSpc>
                <a:spcPts val="2430"/>
              </a:lnSpc>
              <a:buNone/>
            </a:pPr>
            <a:r>
              <a:rPr lang="en-US" sz="1519" dirty="0">
                <a:solidFill>
                  <a:srgbClr val="39393C"/>
                </a:solidFill>
                <a:latin typeface="Open Sans" pitchFamily="34" charset="0"/>
                <a:ea typeface="Open Sans" pitchFamily="34" charset="-122"/>
                <a:cs typeface="Open Sans" pitchFamily="34" charset="-120"/>
              </a:rPr>
              <a:t>Developing models that can accurately identify languages in multilingual text, where multiple languages are mixed within a single document.</a:t>
            </a:r>
            <a:endParaRPr lang="en-US" sz="1519" dirty="0"/>
          </a:p>
        </p:txBody>
      </p:sp>
      <p:sp>
        <p:nvSpPr>
          <p:cNvPr id="12" name="Shape 8"/>
          <p:cNvSpPr/>
          <p:nvPr/>
        </p:nvSpPr>
        <p:spPr>
          <a:xfrm>
            <a:off x="4668441" y="3689152"/>
            <a:ext cx="433983" cy="433983"/>
          </a:xfrm>
          <a:prstGeom prst="roundRect">
            <a:avLst>
              <a:gd name="adj" fmla="val 8000"/>
            </a:avLst>
          </a:prstGeom>
          <a:solidFill>
            <a:srgbClr val="E0E0EC"/>
          </a:solidFill>
          <a:ln/>
        </p:spPr>
      </p:sp>
      <p:sp>
        <p:nvSpPr>
          <p:cNvPr id="13" name="Text 9"/>
          <p:cNvSpPr/>
          <p:nvPr/>
        </p:nvSpPr>
        <p:spPr>
          <a:xfrm>
            <a:off x="4809768" y="3761423"/>
            <a:ext cx="151328" cy="289322"/>
          </a:xfrm>
          <a:prstGeom prst="rect">
            <a:avLst/>
          </a:prstGeom>
          <a:noFill/>
          <a:ln/>
        </p:spPr>
        <p:txBody>
          <a:bodyPr wrap="none" rtlCol="0" anchor="t"/>
          <a:lstStyle/>
          <a:p>
            <a:pPr marL="0" indent="0" algn="ctr">
              <a:lnSpc>
                <a:spcPts val="2278"/>
              </a:lnSpc>
              <a:buNone/>
            </a:pPr>
            <a:r>
              <a:rPr lang="en-US" sz="2278" b="1" dirty="0">
                <a:solidFill>
                  <a:srgbClr val="39393C"/>
                </a:solidFill>
                <a:latin typeface="Playfair Display" pitchFamily="34" charset="0"/>
                <a:ea typeface="Playfair Display" pitchFamily="34" charset="-122"/>
                <a:cs typeface="Playfair Display" pitchFamily="34" charset="-120"/>
              </a:rPr>
              <a:t>2</a:t>
            </a:r>
            <a:endParaRPr lang="en-US" sz="2278" dirty="0"/>
          </a:p>
        </p:txBody>
      </p:sp>
      <p:sp>
        <p:nvSpPr>
          <p:cNvPr id="14" name="Text 10"/>
          <p:cNvSpPr/>
          <p:nvPr/>
        </p:nvSpPr>
        <p:spPr>
          <a:xfrm>
            <a:off x="5295305" y="3689152"/>
            <a:ext cx="3173611" cy="602694"/>
          </a:xfrm>
          <a:prstGeom prst="rect">
            <a:avLst/>
          </a:prstGeom>
          <a:noFill/>
          <a:ln/>
        </p:spPr>
        <p:txBody>
          <a:bodyPr wrap="square" rtlCol="0" anchor="t"/>
          <a:lstStyle/>
          <a:p>
            <a:pPr marL="0" indent="0">
              <a:lnSpc>
                <a:spcPts val="2373"/>
              </a:lnSpc>
              <a:buNone/>
            </a:pPr>
            <a:r>
              <a:rPr lang="en-US" sz="1899" b="1" dirty="0">
                <a:solidFill>
                  <a:srgbClr val="39393C"/>
                </a:solidFill>
                <a:latin typeface="Playfair Display" pitchFamily="34" charset="0"/>
                <a:ea typeface="Playfair Display" pitchFamily="34" charset="-122"/>
                <a:cs typeface="Playfair Display" pitchFamily="34" charset="-120"/>
              </a:rPr>
              <a:t>Cross-Lingual Transfer Learning</a:t>
            </a:r>
            <a:endParaRPr lang="en-US" sz="1899" dirty="0"/>
          </a:p>
        </p:txBody>
      </p:sp>
      <p:sp>
        <p:nvSpPr>
          <p:cNvPr id="15" name="Text 11"/>
          <p:cNvSpPr/>
          <p:nvPr/>
        </p:nvSpPr>
        <p:spPr>
          <a:xfrm>
            <a:off x="5295305" y="4407575"/>
            <a:ext cx="3173611" cy="1234440"/>
          </a:xfrm>
          <a:prstGeom prst="rect">
            <a:avLst/>
          </a:prstGeom>
          <a:noFill/>
          <a:ln/>
        </p:spPr>
        <p:txBody>
          <a:bodyPr wrap="square" rtlCol="0" anchor="t"/>
          <a:lstStyle/>
          <a:p>
            <a:pPr marL="0" indent="0">
              <a:lnSpc>
                <a:spcPts val="2430"/>
              </a:lnSpc>
              <a:buNone/>
            </a:pPr>
            <a:r>
              <a:rPr lang="en-US" sz="1519" dirty="0">
                <a:solidFill>
                  <a:srgbClr val="39393C"/>
                </a:solidFill>
                <a:latin typeface="Open Sans" pitchFamily="34" charset="0"/>
                <a:ea typeface="Open Sans" pitchFamily="34" charset="-122"/>
                <a:cs typeface="Open Sans" pitchFamily="34" charset="-120"/>
              </a:rPr>
              <a:t>Leveraging knowledge from high-resource languages to improve language identification for low-resource languages.</a:t>
            </a:r>
            <a:endParaRPr lang="en-US" sz="1519" dirty="0"/>
          </a:p>
        </p:txBody>
      </p:sp>
      <p:sp>
        <p:nvSpPr>
          <p:cNvPr id="16" name="Shape 12"/>
          <p:cNvSpPr/>
          <p:nvPr/>
        </p:nvSpPr>
        <p:spPr>
          <a:xfrm>
            <a:off x="675084" y="6360438"/>
            <a:ext cx="433983" cy="433983"/>
          </a:xfrm>
          <a:prstGeom prst="roundRect">
            <a:avLst>
              <a:gd name="adj" fmla="val 8000"/>
            </a:avLst>
          </a:prstGeom>
          <a:solidFill>
            <a:srgbClr val="E0E0EC"/>
          </a:solidFill>
          <a:ln/>
        </p:spPr>
      </p:sp>
      <p:sp>
        <p:nvSpPr>
          <p:cNvPr id="17" name="Text 13"/>
          <p:cNvSpPr/>
          <p:nvPr/>
        </p:nvSpPr>
        <p:spPr>
          <a:xfrm>
            <a:off x="821412" y="6432709"/>
            <a:ext cx="141208" cy="289322"/>
          </a:xfrm>
          <a:prstGeom prst="rect">
            <a:avLst/>
          </a:prstGeom>
          <a:noFill/>
          <a:ln/>
        </p:spPr>
        <p:txBody>
          <a:bodyPr wrap="none" rtlCol="0" anchor="t"/>
          <a:lstStyle/>
          <a:p>
            <a:pPr marL="0" indent="0" algn="ctr">
              <a:lnSpc>
                <a:spcPts val="2278"/>
              </a:lnSpc>
              <a:buNone/>
            </a:pPr>
            <a:r>
              <a:rPr lang="en-US" sz="2278" b="1" dirty="0">
                <a:solidFill>
                  <a:srgbClr val="39393C"/>
                </a:solidFill>
                <a:latin typeface="Playfair Display" pitchFamily="34" charset="0"/>
                <a:ea typeface="Playfair Display" pitchFamily="34" charset="-122"/>
                <a:cs typeface="Playfair Display" pitchFamily="34" charset="-120"/>
              </a:rPr>
              <a:t>3</a:t>
            </a:r>
            <a:endParaRPr lang="en-US" sz="2278" dirty="0"/>
          </a:p>
        </p:txBody>
      </p:sp>
      <p:sp>
        <p:nvSpPr>
          <p:cNvPr id="18" name="Text 14"/>
          <p:cNvSpPr/>
          <p:nvPr/>
        </p:nvSpPr>
        <p:spPr>
          <a:xfrm>
            <a:off x="1301948" y="6360438"/>
            <a:ext cx="3870960" cy="301347"/>
          </a:xfrm>
          <a:prstGeom prst="rect">
            <a:avLst/>
          </a:prstGeom>
          <a:noFill/>
          <a:ln/>
        </p:spPr>
        <p:txBody>
          <a:bodyPr wrap="none" rtlCol="0" anchor="t"/>
          <a:lstStyle/>
          <a:p>
            <a:pPr marL="0" indent="0">
              <a:lnSpc>
                <a:spcPts val="2373"/>
              </a:lnSpc>
              <a:buNone/>
            </a:pPr>
            <a:r>
              <a:rPr lang="en-US" sz="1899" b="1" dirty="0">
                <a:solidFill>
                  <a:srgbClr val="39393C"/>
                </a:solidFill>
                <a:latin typeface="Playfair Display" pitchFamily="34" charset="0"/>
                <a:ea typeface="Playfair Display" pitchFamily="34" charset="-122"/>
                <a:cs typeface="Playfair Display" pitchFamily="34" charset="-120"/>
              </a:rPr>
              <a:t>Real-Time Language Identification</a:t>
            </a:r>
            <a:endParaRPr lang="en-US" sz="1899" dirty="0"/>
          </a:p>
        </p:txBody>
      </p:sp>
      <p:sp>
        <p:nvSpPr>
          <p:cNvPr id="19" name="Text 15"/>
          <p:cNvSpPr/>
          <p:nvPr/>
        </p:nvSpPr>
        <p:spPr>
          <a:xfrm>
            <a:off x="1301948" y="6777514"/>
            <a:ext cx="7166967" cy="617220"/>
          </a:xfrm>
          <a:prstGeom prst="rect">
            <a:avLst/>
          </a:prstGeom>
          <a:noFill/>
          <a:ln/>
        </p:spPr>
        <p:txBody>
          <a:bodyPr wrap="square" rtlCol="0" anchor="t"/>
          <a:lstStyle/>
          <a:p>
            <a:pPr marL="0" indent="0">
              <a:lnSpc>
                <a:spcPts val="2430"/>
              </a:lnSpc>
              <a:buNone/>
            </a:pPr>
            <a:r>
              <a:rPr lang="en-US" sz="1519" dirty="0">
                <a:solidFill>
                  <a:srgbClr val="39393C"/>
                </a:solidFill>
                <a:latin typeface="Open Sans" pitchFamily="34" charset="0"/>
                <a:ea typeface="Open Sans" pitchFamily="34" charset="-122"/>
                <a:cs typeface="Open Sans" pitchFamily="34" charset="-120"/>
              </a:rPr>
              <a:t>Developing models that can identify languages in real-time, such as during live audio or video streaming.</a:t>
            </a:r>
            <a:endParaRPr lang="en-US" sz="1519"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3476-F454-FBC5-4EEB-02AD2A11A4D7}"/>
              </a:ext>
            </a:extLst>
          </p:cNvPr>
          <p:cNvSpPr>
            <a:spLocks noGrp="1"/>
          </p:cNvSpPr>
          <p:nvPr>
            <p:ph type="title"/>
          </p:nvPr>
        </p:nvSpPr>
        <p:spPr>
          <a:xfrm>
            <a:off x="-2189921" y="3762242"/>
            <a:ext cx="12135917" cy="987552"/>
          </a:xfrm>
        </p:spPr>
        <p:txBody>
          <a:bodyPr>
            <a:normAutofit fontScale="90000"/>
          </a:bodyPr>
          <a:lstStyle/>
          <a:p>
            <a:r>
              <a:rPr lang="en-US" dirty="0"/>
              <a:t>                                     </a:t>
            </a:r>
            <a:r>
              <a:rPr lang="en-US" sz="6000" dirty="0">
                <a:latin typeface="Algerian" panose="04020705040A02060702" pitchFamily="82" charset="0"/>
              </a:rPr>
              <a:t>Thank you</a:t>
            </a:r>
            <a:endParaRPr lang="en-IN" sz="6000" dirty="0">
              <a:latin typeface="Algerian" panose="04020705040A02060702" pitchFamily="82" charset="0"/>
            </a:endParaRPr>
          </a:p>
        </p:txBody>
      </p:sp>
      <p:pic>
        <p:nvPicPr>
          <p:cNvPr id="7" name="Picture Placeholder 6">
            <a:extLst>
              <a:ext uri="{FF2B5EF4-FFF2-40B4-BE49-F238E27FC236}">
                <a16:creationId xmlns:a16="http://schemas.microsoft.com/office/drawing/2014/main" id="{0DF730BA-B802-71E8-654D-8582399CE889}"/>
              </a:ext>
            </a:extLst>
          </p:cNvPr>
          <p:cNvPicPr>
            <a:picLocks noGrp="1" noChangeAspect="1"/>
          </p:cNvPicPr>
          <p:nvPr>
            <p:ph type="pic" idx="1"/>
          </p:nvPr>
        </p:nvPicPr>
        <p:blipFill>
          <a:blip r:embed="rId2"/>
          <a:srcRect l="32501" r="32501"/>
          <a:stretch>
            <a:fillRect/>
          </a:stretch>
        </p:blipFill>
        <p:spPr/>
      </p:pic>
    </p:spTree>
    <p:extLst>
      <p:ext uri="{BB962C8B-B14F-4D97-AF65-F5344CB8AC3E}">
        <p14:creationId xmlns:p14="http://schemas.microsoft.com/office/powerpoint/2010/main" val="2575473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1515666"/>
            <a:ext cx="4919305" cy="5198150"/>
          </a:xfrm>
          <a:prstGeom prst="rect">
            <a:avLst/>
          </a:prstGeom>
        </p:spPr>
      </p:pic>
      <p:sp>
        <p:nvSpPr>
          <p:cNvPr id="6" name="Text 2"/>
          <p:cNvSpPr/>
          <p:nvPr/>
        </p:nvSpPr>
        <p:spPr>
          <a:xfrm>
            <a:off x="793790" y="1425535"/>
            <a:ext cx="7556421" cy="2934653"/>
          </a:xfrm>
          <a:prstGeom prst="rect">
            <a:avLst/>
          </a:prstGeom>
          <a:noFill/>
          <a:ln/>
        </p:spPr>
        <p:txBody>
          <a:bodyPr wrap="square" rtlCol="0" anchor="t"/>
          <a:lstStyle/>
          <a:p>
            <a:pPr marL="0" indent="0">
              <a:lnSpc>
                <a:spcPts val="7702"/>
              </a:lnSpc>
              <a:buNone/>
            </a:pPr>
            <a:r>
              <a:rPr lang="en-US" sz="6162" b="1" dirty="0">
                <a:solidFill>
                  <a:srgbClr val="101014"/>
                </a:solidFill>
                <a:latin typeface="Playfair Display" pitchFamily="34" charset="0"/>
                <a:ea typeface="Playfair Display" pitchFamily="34" charset="-122"/>
                <a:cs typeface="Playfair Display" pitchFamily="34" charset="-120"/>
              </a:rPr>
              <a:t>Introduction to Language Identification</a:t>
            </a:r>
            <a:endParaRPr lang="en-US" sz="6162" dirty="0"/>
          </a:p>
        </p:txBody>
      </p:sp>
      <p:sp>
        <p:nvSpPr>
          <p:cNvPr id="7" name="Text 3"/>
          <p:cNvSpPr/>
          <p:nvPr/>
        </p:nvSpPr>
        <p:spPr>
          <a:xfrm>
            <a:off x="793790" y="4700349"/>
            <a:ext cx="7556421" cy="1451610"/>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 Language identification is the process of determining the language of a given text. This is a fundamental task in natural language processing, with applications in various domains like machine translation, text classification, and search engines.</a:t>
            </a:r>
            <a:endParaRPr lang="en-US" sz="1786" dirty="0"/>
          </a:p>
        </p:txBody>
      </p:sp>
      <p:sp>
        <p:nvSpPr>
          <p:cNvPr id="8" name="Shape 4"/>
          <p:cNvSpPr/>
          <p:nvPr/>
        </p:nvSpPr>
        <p:spPr>
          <a:xfrm>
            <a:off x="793790" y="6424017"/>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9519A3CA-11BE-0D04-BD77-4C048B679D1F}"/>
              </a:ext>
            </a:extLst>
          </p:cNvPr>
          <p:cNvPicPr>
            <a:picLocks noChangeAspect="1"/>
          </p:cNvPicPr>
          <p:nvPr/>
        </p:nvPicPr>
        <p:blipFill>
          <a:blip r:embed="rId2"/>
          <a:stretch>
            <a:fillRect/>
          </a:stretch>
        </p:blipFill>
        <p:spPr>
          <a:xfrm>
            <a:off x="0" y="0"/>
            <a:ext cx="14630400" cy="8229600"/>
          </a:xfrm>
          <a:prstGeom prst="rect">
            <a:avLst/>
          </a:prstGeom>
        </p:spPr>
      </p:pic>
      <p:sp>
        <p:nvSpPr>
          <p:cNvPr id="4" name="Shape 0">
            <a:extLst>
              <a:ext uri="{FF2B5EF4-FFF2-40B4-BE49-F238E27FC236}">
                <a16:creationId xmlns:a16="http://schemas.microsoft.com/office/drawing/2014/main" id="{030C9F6A-6425-1526-A733-AC1994FCD4DF}"/>
              </a:ext>
            </a:extLst>
          </p:cNvPr>
          <p:cNvSpPr/>
          <p:nvPr/>
        </p:nvSpPr>
        <p:spPr>
          <a:xfrm>
            <a:off x="0" y="0"/>
            <a:ext cx="14630400" cy="8229600"/>
          </a:xfrm>
          <a:prstGeom prst="rect">
            <a:avLst/>
          </a:prstGeom>
          <a:solidFill>
            <a:srgbClr val="252222">
              <a:alpha val="75000"/>
            </a:srgbClr>
          </a:solidFill>
          <a:ln/>
        </p:spPr>
      </p:sp>
      <p:pic>
        <p:nvPicPr>
          <p:cNvPr id="5" name="Image 1" descr="preencoded.png">
            <a:extLst>
              <a:ext uri="{FF2B5EF4-FFF2-40B4-BE49-F238E27FC236}">
                <a16:creationId xmlns:a16="http://schemas.microsoft.com/office/drawing/2014/main" id="{88D8C369-F93B-AF2F-AB2F-600A579F4223}"/>
              </a:ext>
            </a:extLst>
          </p:cNvPr>
          <p:cNvPicPr>
            <a:picLocks noChangeAspect="1"/>
          </p:cNvPicPr>
          <p:nvPr/>
        </p:nvPicPr>
        <p:blipFill>
          <a:blip r:embed="rId3"/>
          <a:stretch>
            <a:fillRect/>
          </a:stretch>
        </p:blipFill>
        <p:spPr>
          <a:xfrm>
            <a:off x="9144000" y="0"/>
            <a:ext cx="5486400" cy="8229600"/>
          </a:xfrm>
          <a:prstGeom prst="rect">
            <a:avLst/>
          </a:prstGeom>
        </p:spPr>
      </p:pic>
      <p:sp>
        <p:nvSpPr>
          <p:cNvPr id="6" name="Text 1">
            <a:extLst>
              <a:ext uri="{FF2B5EF4-FFF2-40B4-BE49-F238E27FC236}">
                <a16:creationId xmlns:a16="http://schemas.microsoft.com/office/drawing/2014/main" id="{EFF2098A-2A5C-0744-F82F-4A0FE2AC8F8E}"/>
              </a:ext>
            </a:extLst>
          </p:cNvPr>
          <p:cNvSpPr/>
          <p:nvPr/>
        </p:nvSpPr>
        <p:spPr>
          <a:xfrm>
            <a:off x="826293" y="203398"/>
            <a:ext cx="7491413" cy="2874645"/>
          </a:xfrm>
          <a:prstGeom prst="rect">
            <a:avLst/>
          </a:prstGeom>
          <a:noFill/>
          <a:ln/>
        </p:spPr>
        <p:txBody>
          <a:bodyPr wrap="square" rtlCol="0" anchor="t"/>
          <a:lstStyle/>
          <a:p>
            <a:pPr marL="0" indent="0">
              <a:lnSpc>
                <a:spcPts val="7546"/>
              </a:lnSpc>
              <a:buNone/>
            </a:pPr>
            <a:r>
              <a:rPr lang="en-US" sz="6036" b="1" kern="0" spc="-181" dirty="0">
                <a:solidFill>
                  <a:srgbClr val="FFFFFF"/>
                </a:solidFill>
                <a:latin typeface="Overpass" pitchFamily="34" charset="0"/>
                <a:ea typeface="Overpass" pitchFamily="34" charset="-122"/>
                <a:cs typeface="Overpass" pitchFamily="34" charset="-120"/>
              </a:rPr>
              <a:t>The Significance of Language Detection in a Globalized World</a:t>
            </a:r>
            <a:endParaRPr lang="en-US" sz="6036" dirty="0"/>
          </a:p>
        </p:txBody>
      </p:sp>
      <p:sp>
        <p:nvSpPr>
          <p:cNvPr id="7" name="Text 2">
            <a:extLst>
              <a:ext uri="{FF2B5EF4-FFF2-40B4-BE49-F238E27FC236}">
                <a16:creationId xmlns:a16="http://schemas.microsoft.com/office/drawing/2014/main" id="{A5FC77ED-8177-ABD4-063C-27BD0B8C7103}"/>
              </a:ext>
            </a:extLst>
          </p:cNvPr>
          <p:cNvSpPr/>
          <p:nvPr/>
        </p:nvSpPr>
        <p:spPr>
          <a:xfrm>
            <a:off x="826294" y="3879175"/>
            <a:ext cx="7491413" cy="3021330"/>
          </a:xfrm>
          <a:prstGeom prst="rect">
            <a:avLst/>
          </a:prstGeom>
          <a:noFill/>
          <a:ln/>
        </p:spPr>
        <p:txBody>
          <a:bodyPr wrap="square" rtlCol="0" anchor="t"/>
          <a:lstStyle/>
          <a:p>
            <a:pPr marL="0" indent="0">
              <a:lnSpc>
                <a:spcPts val="2975"/>
              </a:lnSpc>
              <a:buNone/>
            </a:pPr>
            <a:r>
              <a:rPr lang="en-US" sz="1859" dirty="0">
                <a:solidFill>
                  <a:srgbClr val="E5E0DF"/>
                </a:solidFill>
                <a:latin typeface="Overpass" pitchFamily="34" charset="0"/>
                <a:ea typeface="Overpass" pitchFamily="34" charset="-122"/>
                <a:cs typeface="Overpass" pitchFamily="34" charset="-120"/>
              </a:rPr>
              <a:t>In today's interconnected world, language barriers pose a significant obstacle to effective communication. Language detection plays a crucial role in bridging these gaps, allowing us to understand and interact with people from diverse linguistic backgrounds. It empowers us to navigate a globalized landscape, fostering collaboration and understanding across borders. This presentation delves into the multifaceted world of language detection, exploring its importance, challenges, techniques, applications, and future possibilities.</a:t>
            </a:r>
            <a:endParaRPr lang="en-US" sz="1859" dirty="0"/>
          </a:p>
        </p:txBody>
      </p:sp>
    </p:spTree>
    <p:extLst>
      <p:ext uri="{BB962C8B-B14F-4D97-AF65-F5344CB8AC3E}">
        <p14:creationId xmlns:p14="http://schemas.microsoft.com/office/powerpoint/2010/main" val="155209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1950244"/>
            <a:ext cx="4919305" cy="4328993"/>
          </a:xfrm>
          <a:prstGeom prst="rect">
            <a:avLst/>
          </a:prstGeom>
        </p:spPr>
      </p:pic>
      <p:sp>
        <p:nvSpPr>
          <p:cNvPr id="6" name="Text 2"/>
          <p:cNvSpPr/>
          <p:nvPr/>
        </p:nvSpPr>
        <p:spPr>
          <a:xfrm>
            <a:off x="793790" y="640318"/>
            <a:ext cx="7556421" cy="1417558"/>
          </a:xfrm>
          <a:prstGeom prst="rect">
            <a:avLst/>
          </a:prstGeom>
          <a:noFill/>
          <a:ln/>
        </p:spPr>
        <p:txBody>
          <a:bodyPr wrap="square" rtlCol="0" anchor="t"/>
          <a:lstStyle/>
          <a:p>
            <a:pPr marL="0" indent="0">
              <a:lnSpc>
                <a:spcPts val="5581"/>
              </a:lnSpc>
              <a:buNone/>
            </a:pPr>
            <a:r>
              <a:rPr lang="en-US" sz="4465" b="1" dirty="0">
                <a:solidFill>
                  <a:srgbClr val="101014"/>
                </a:solidFill>
                <a:latin typeface="Playfair Display" pitchFamily="34" charset="0"/>
                <a:ea typeface="Playfair Display" pitchFamily="34" charset="-122"/>
                <a:cs typeface="Playfair Display" pitchFamily="34" charset="-120"/>
              </a:rPr>
              <a:t>What is Language Identification?</a:t>
            </a:r>
            <a:endParaRPr lang="en-US" sz="4465" dirty="0"/>
          </a:p>
        </p:txBody>
      </p:sp>
      <p:sp>
        <p:nvSpPr>
          <p:cNvPr id="7" name="Text 3"/>
          <p:cNvSpPr/>
          <p:nvPr/>
        </p:nvSpPr>
        <p:spPr>
          <a:xfrm>
            <a:off x="793790" y="2398038"/>
            <a:ext cx="7556421" cy="1451610"/>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 Language identification is the process of automatically determining the language of a given piece of text. It involves analyzing the text's characteristics, such as its vocabulary, grammar, and writing system, to identify the language it belongs to.</a:t>
            </a:r>
            <a:endParaRPr lang="en-US" sz="1786" dirty="0"/>
          </a:p>
        </p:txBody>
      </p:sp>
      <p:sp>
        <p:nvSpPr>
          <p:cNvPr id="8" name="Shape 4"/>
          <p:cNvSpPr/>
          <p:nvPr/>
        </p:nvSpPr>
        <p:spPr>
          <a:xfrm>
            <a:off x="793790" y="4104799"/>
            <a:ext cx="3664863" cy="3484364"/>
          </a:xfrm>
          <a:prstGeom prst="roundRect">
            <a:avLst>
              <a:gd name="adj" fmla="val 1172"/>
            </a:avLst>
          </a:prstGeom>
          <a:solidFill>
            <a:srgbClr val="E0E0EC"/>
          </a:solidFill>
          <a:ln/>
        </p:spPr>
      </p:sp>
      <p:sp>
        <p:nvSpPr>
          <p:cNvPr id="9" name="Text 5"/>
          <p:cNvSpPr/>
          <p:nvPr/>
        </p:nvSpPr>
        <p:spPr>
          <a:xfrm>
            <a:off x="1020604" y="4331613"/>
            <a:ext cx="2835235" cy="354330"/>
          </a:xfrm>
          <a:prstGeom prst="rect">
            <a:avLst/>
          </a:prstGeom>
          <a:noFill/>
          <a:ln/>
        </p:spPr>
        <p:txBody>
          <a:bodyPr wrap="none" rtlCol="0" anchor="t"/>
          <a:lstStyle/>
          <a:p>
            <a:pPr marL="0" indent="0">
              <a:lnSpc>
                <a:spcPts val="2791"/>
              </a:lnSpc>
              <a:buNone/>
            </a:pPr>
            <a:r>
              <a:rPr lang="en-US" sz="2233" b="1" dirty="0">
                <a:solidFill>
                  <a:srgbClr val="39393C"/>
                </a:solidFill>
                <a:latin typeface="Playfair Display" pitchFamily="34" charset="0"/>
                <a:ea typeface="Playfair Display" pitchFamily="34" charset="-122"/>
                <a:cs typeface="Playfair Display" pitchFamily="34" charset="-120"/>
              </a:rPr>
              <a:t>Key Components</a:t>
            </a:r>
            <a:endParaRPr lang="en-US" sz="2233" dirty="0"/>
          </a:p>
        </p:txBody>
      </p:sp>
      <p:sp>
        <p:nvSpPr>
          <p:cNvPr id="10" name="Text 6"/>
          <p:cNvSpPr/>
          <p:nvPr/>
        </p:nvSpPr>
        <p:spPr>
          <a:xfrm>
            <a:off x="1020604" y="4822031"/>
            <a:ext cx="3211235" cy="2540318"/>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The process typically involves tokenization, where the text is broken down into words or characters, followed by feature extraction, where language-specific features are identified.</a:t>
            </a:r>
            <a:endParaRPr lang="en-US" sz="1786" dirty="0"/>
          </a:p>
        </p:txBody>
      </p:sp>
      <p:sp>
        <p:nvSpPr>
          <p:cNvPr id="11" name="Shape 7"/>
          <p:cNvSpPr/>
          <p:nvPr/>
        </p:nvSpPr>
        <p:spPr>
          <a:xfrm>
            <a:off x="4685467" y="4104799"/>
            <a:ext cx="3664863" cy="3484364"/>
          </a:xfrm>
          <a:prstGeom prst="roundRect">
            <a:avLst>
              <a:gd name="adj" fmla="val 1172"/>
            </a:avLst>
          </a:prstGeom>
          <a:solidFill>
            <a:srgbClr val="E0E0EC"/>
          </a:solidFill>
          <a:ln/>
        </p:spPr>
      </p:sp>
      <p:sp>
        <p:nvSpPr>
          <p:cNvPr id="12" name="Text 8"/>
          <p:cNvSpPr/>
          <p:nvPr/>
        </p:nvSpPr>
        <p:spPr>
          <a:xfrm>
            <a:off x="4912281" y="4331613"/>
            <a:ext cx="3211235" cy="708660"/>
          </a:xfrm>
          <a:prstGeom prst="rect">
            <a:avLst/>
          </a:prstGeom>
          <a:noFill/>
          <a:ln/>
        </p:spPr>
        <p:txBody>
          <a:bodyPr wrap="square" rtlCol="0" anchor="t"/>
          <a:lstStyle/>
          <a:p>
            <a:pPr marL="0" indent="0">
              <a:lnSpc>
                <a:spcPts val="2791"/>
              </a:lnSpc>
              <a:buNone/>
            </a:pPr>
            <a:r>
              <a:rPr lang="en-US" sz="2233" b="1" dirty="0">
                <a:solidFill>
                  <a:srgbClr val="39393C"/>
                </a:solidFill>
                <a:latin typeface="Playfair Display" pitchFamily="34" charset="0"/>
                <a:ea typeface="Playfair Display" pitchFamily="34" charset="-122"/>
                <a:cs typeface="Playfair Display" pitchFamily="34" charset="-120"/>
              </a:rPr>
              <a:t>Language-Specific Features</a:t>
            </a:r>
            <a:endParaRPr lang="en-US" sz="2233" dirty="0"/>
          </a:p>
        </p:txBody>
      </p:sp>
      <p:sp>
        <p:nvSpPr>
          <p:cNvPr id="13" name="Text 9"/>
          <p:cNvSpPr/>
          <p:nvPr/>
        </p:nvSpPr>
        <p:spPr>
          <a:xfrm>
            <a:off x="4912281" y="5176361"/>
            <a:ext cx="3211235" cy="2177415"/>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These features can include the frequency of certain words, character sequences, or grammatical patterns that are unique to a particular language.</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FCA6BC03-7FBF-0F4B-8EB4-8F835C1B926F}"/>
              </a:ext>
            </a:extLst>
          </p:cNvPr>
          <p:cNvPicPr>
            <a:picLocks noChangeAspect="1"/>
          </p:cNvPicPr>
          <p:nvPr/>
        </p:nvPicPr>
        <p:blipFill>
          <a:blip r:embed="rId3"/>
          <a:stretch>
            <a:fillRect/>
          </a:stretch>
        </p:blipFill>
        <p:spPr>
          <a:xfrm>
            <a:off x="0" y="0"/>
            <a:ext cx="14630400" cy="8229600"/>
          </a:xfrm>
          <a:prstGeom prst="rect">
            <a:avLst/>
          </a:prstGeom>
        </p:spPr>
      </p:pic>
      <p:sp>
        <p:nvSpPr>
          <p:cNvPr id="14" name="Shape 0">
            <a:extLst>
              <a:ext uri="{FF2B5EF4-FFF2-40B4-BE49-F238E27FC236}">
                <a16:creationId xmlns:a16="http://schemas.microsoft.com/office/drawing/2014/main" id="{39412943-AAA3-E062-AA98-303B95B5F298}"/>
              </a:ext>
            </a:extLst>
          </p:cNvPr>
          <p:cNvSpPr/>
          <p:nvPr/>
        </p:nvSpPr>
        <p:spPr>
          <a:xfrm>
            <a:off x="0" y="0"/>
            <a:ext cx="14630400" cy="8229600"/>
          </a:xfrm>
          <a:prstGeom prst="rect">
            <a:avLst/>
          </a:prstGeom>
          <a:solidFill>
            <a:srgbClr val="252222">
              <a:alpha val="75000"/>
            </a:srgbClr>
          </a:solidFill>
          <a:ln/>
        </p:spPr>
      </p:sp>
      <p:pic>
        <p:nvPicPr>
          <p:cNvPr id="15" name="Image 1" descr="preencoded.png">
            <a:extLst>
              <a:ext uri="{FF2B5EF4-FFF2-40B4-BE49-F238E27FC236}">
                <a16:creationId xmlns:a16="http://schemas.microsoft.com/office/drawing/2014/main" id="{6FE2921A-EA3B-DA8B-3B55-394BF0F10FCE}"/>
              </a:ext>
            </a:extLst>
          </p:cNvPr>
          <p:cNvPicPr>
            <a:picLocks noChangeAspect="1"/>
          </p:cNvPicPr>
          <p:nvPr/>
        </p:nvPicPr>
        <p:blipFill>
          <a:blip r:embed="rId4"/>
          <a:stretch>
            <a:fillRect/>
          </a:stretch>
        </p:blipFill>
        <p:spPr>
          <a:xfrm>
            <a:off x="9144000" y="0"/>
            <a:ext cx="5486400" cy="8229600"/>
          </a:xfrm>
          <a:prstGeom prst="rect">
            <a:avLst/>
          </a:prstGeom>
        </p:spPr>
      </p:pic>
      <p:sp>
        <p:nvSpPr>
          <p:cNvPr id="16" name="Text 1">
            <a:extLst>
              <a:ext uri="{FF2B5EF4-FFF2-40B4-BE49-F238E27FC236}">
                <a16:creationId xmlns:a16="http://schemas.microsoft.com/office/drawing/2014/main" id="{76C87E5A-7F1B-BA87-6DE7-00DC8EC18248}"/>
              </a:ext>
            </a:extLst>
          </p:cNvPr>
          <p:cNvSpPr/>
          <p:nvPr/>
        </p:nvSpPr>
        <p:spPr>
          <a:xfrm>
            <a:off x="586383" y="1783556"/>
            <a:ext cx="7334607" cy="492681"/>
          </a:xfrm>
          <a:prstGeom prst="rect">
            <a:avLst/>
          </a:prstGeom>
          <a:noFill/>
          <a:ln/>
        </p:spPr>
        <p:txBody>
          <a:bodyPr wrap="none" rtlCol="0" anchor="t"/>
          <a:lstStyle/>
          <a:p>
            <a:pPr marL="0" indent="0">
              <a:lnSpc>
                <a:spcPts val="3881"/>
              </a:lnSpc>
              <a:buNone/>
            </a:pPr>
            <a:r>
              <a:rPr lang="en-US" sz="3105" b="1" kern="0" spc="-93" dirty="0">
                <a:solidFill>
                  <a:srgbClr val="FFFFFF"/>
                </a:solidFill>
                <a:latin typeface="Overpass" pitchFamily="34" charset="0"/>
                <a:ea typeface="Overpass" pitchFamily="34" charset="-122"/>
                <a:cs typeface="Overpass" pitchFamily="34" charset="-120"/>
              </a:rPr>
              <a:t>The Importance of Language Identification</a:t>
            </a:r>
            <a:endParaRPr lang="en-US" sz="3105" dirty="0"/>
          </a:p>
        </p:txBody>
      </p:sp>
      <p:sp>
        <p:nvSpPr>
          <p:cNvPr id="17" name="Shape 2">
            <a:extLst>
              <a:ext uri="{FF2B5EF4-FFF2-40B4-BE49-F238E27FC236}">
                <a16:creationId xmlns:a16="http://schemas.microsoft.com/office/drawing/2014/main" id="{2ABE5E6D-2EF1-1429-3D10-E7DB47E9C271}"/>
              </a:ext>
            </a:extLst>
          </p:cNvPr>
          <p:cNvSpPr/>
          <p:nvPr/>
        </p:nvSpPr>
        <p:spPr>
          <a:xfrm>
            <a:off x="586383" y="2716054"/>
            <a:ext cx="376952" cy="376952"/>
          </a:xfrm>
          <a:prstGeom prst="roundRect">
            <a:avLst>
              <a:gd name="adj" fmla="val 18670"/>
            </a:avLst>
          </a:prstGeom>
          <a:solidFill>
            <a:srgbClr val="7E023C"/>
          </a:solidFill>
          <a:ln w="7620">
            <a:solidFill>
              <a:srgbClr val="971B55"/>
            </a:solidFill>
            <a:prstDash val="solid"/>
          </a:ln>
        </p:spPr>
      </p:sp>
      <p:sp>
        <p:nvSpPr>
          <p:cNvPr id="18" name="Text 3">
            <a:extLst>
              <a:ext uri="{FF2B5EF4-FFF2-40B4-BE49-F238E27FC236}">
                <a16:creationId xmlns:a16="http://schemas.microsoft.com/office/drawing/2014/main" id="{9F6DE6B3-86A5-BB12-E5F0-704E652E10CA}"/>
              </a:ext>
            </a:extLst>
          </p:cNvPr>
          <p:cNvSpPr/>
          <p:nvPr/>
        </p:nvSpPr>
        <p:spPr>
          <a:xfrm>
            <a:off x="731044" y="2786182"/>
            <a:ext cx="87511"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1</a:t>
            </a:r>
            <a:endParaRPr lang="en-US" sz="1863" dirty="0"/>
          </a:p>
        </p:txBody>
      </p:sp>
      <p:sp>
        <p:nvSpPr>
          <p:cNvPr id="19" name="Text 4">
            <a:extLst>
              <a:ext uri="{FF2B5EF4-FFF2-40B4-BE49-F238E27FC236}">
                <a16:creationId xmlns:a16="http://schemas.microsoft.com/office/drawing/2014/main" id="{4C1EBBA1-0F6D-0565-510C-F651F9AA9915}"/>
              </a:ext>
            </a:extLst>
          </p:cNvPr>
          <p:cNvSpPr/>
          <p:nvPr/>
        </p:nvSpPr>
        <p:spPr>
          <a:xfrm>
            <a:off x="1130856" y="2716054"/>
            <a:ext cx="2425303"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Multilingual Communication</a:t>
            </a:r>
            <a:endParaRPr lang="en-US" sz="1552" dirty="0"/>
          </a:p>
        </p:txBody>
      </p:sp>
      <p:sp>
        <p:nvSpPr>
          <p:cNvPr id="20" name="Text 5">
            <a:extLst>
              <a:ext uri="{FF2B5EF4-FFF2-40B4-BE49-F238E27FC236}">
                <a16:creationId xmlns:a16="http://schemas.microsoft.com/office/drawing/2014/main" id="{598749EA-381E-3F2A-50F7-A53B5596B1B4}"/>
              </a:ext>
            </a:extLst>
          </p:cNvPr>
          <p:cNvSpPr/>
          <p:nvPr/>
        </p:nvSpPr>
        <p:spPr>
          <a:xfrm>
            <a:off x="1130856" y="3063002"/>
            <a:ext cx="3357443" cy="134004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is crucial for enabling effective communication across languages. It allows for accurate translation, providing access to information and resources in different languages.</a:t>
            </a:r>
            <a:endParaRPr lang="en-US" sz="1319" dirty="0"/>
          </a:p>
        </p:txBody>
      </p:sp>
      <p:sp>
        <p:nvSpPr>
          <p:cNvPr id="21" name="Shape 6">
            <a:extLst>
              <a:ext uri="{FF2B5EF4-FFF2-40B4-BE49-F238E27FC236}">
                <a16:creationId xmlns:a16="http://schemas.microsoft.com/office/drawing/2014/main" id="{BFB60233-0A44-EF78-D146-E21C6DA854AD}"/>
              </a:ext>
            </a:extLst>
          </p:cNvPr>
          <p:cNvSpPr/>
          <p:nvPr/>
        </p:nvSpPr>
        <p:spPr>
          <a:xfrm>
            <a:off x="4655820" y="2716054"/>
            <a:ext cx="376952" cy="376952"/>
          </a:xfrm>
          <a:prstGeom prst="roundRect">
            <a:avLst>
              <a:gd name="adj" fmla="val 18670"/>
            </a:avLst>
          </a:prstGeom>
          <a:solidFill>
            <a:srgbClr val="7E023C"/>
          </a:solidFill>
          <a:ln w="7620">
            <a:solidFill>
              <a:srgbClr val="971B55"/>
            </a:solidFill>
            <a:prstDash val="solid"/>
          </a:ln>
        </p:spPr>
      </p:sp>
      <p:sp>
        <p:nvSpPr>
          <p:cNvPr id="22" name="Text 7">
            <a:extLst>
              <a:ext uri="{FF2B5EF4-FFF2-40B4-BE49-F238E27FC236}">
                <a16:creationId xmlns:a16="http://schemas.microsoft.com/office/drawing/2014/main" id="{2421A8A8-B009-2B86-4A3B-0BF9EE6C0092}"/>
              </a:ext>
            </a:extLst>
          </p:cNvPr>
          <p:cNvSpPr/>
          <p:nvPr/>
        </p:nvSpPr>
        <p:spPr>
          <a:xfrm>
            <a:off x="4775478" y="2786182"/>
            <a:ext cx="137517"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2</a:t>
            </a:r>
            <a:endParaRPr lang="en-US" sz="1863" dirty="0"/>
          </a:p>
        </p:txBody>
      </p:sp>
      <p:sp>
        <p:nvSpPr>
          <p:cNvPr id="23" name="Text 8">
            <a:extLst>
              <a:ext uri="{FF2B5EF4-FFF2-40B4-BE49-F238E27FC236}">
                <a16:creationId xmlns:a16="http://schemas.microsoft.com/office/drawing/2014/main" id="{809901BC-9E48-27A3-D13D-0514A451C6E5}"/>
              </a:ext>
            </a:extLst>
          </p:cNvPr>
          <p:cNvSpPr/>
          <p:nvPr/>
        </p:nvSpPr>
        <p:spPr>
          <a:xfrm>
            <a:off x="5200293" y="2716054"/>
            <a:ext cx="2682835"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Personalized User Experiences</a:t>
            </a:r>
            <a:endParaRPr lang="en-US" sz="1552" dirty="0"/>
          </a:p>
        </p:txBody>
      </p:sp>
      <p:sp>
        <p:nvSpPr>
          <p:cNvPr id="24" name="Text 9">
            <a:extLst>
              <a:ext uri="{FF2B5EF4-FFF2-40B4-BE49-F238E27FC236}">
                <a16:creationId xmlns:a16="http://schemas.microsoft.com/office/drawing/2014/main" id="{57F4139D-DDC9-37C6-CCB5-62EF1E624057}"/>
              </a:ext>
            </a:extLst>
          </p:cNvPr>
          <p:cNvSpPr/>
          <p:nvPr/>
        </p:nvSpPr>
        <p:spPr>
          <a:xfrm>
            <a:off x="5200293" y="3063002"/>
            <a:ext cx="3357443" cy="134004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plays a key role in tailoring user experiences. Websites, apps, and devices can automatically adapt their language based on the user's preferences and location.</a:t>
            </a:r>
            <a:endParaRPr lang="en-US" sz="1319" dirty="0"/>
          </a:p>
        </p:txBody>
      </p:sp>
      <p:sp>
        <p:nvSpPr>
          <p:cNvPr id="25" name="Shape 10">
            <a:extLst>
              <a:ext uri="{FF2B5EF4-FFF2-40B4-BE49-F238E27FC236}">
                <a16:creationId xmlns:a16="http://schemas.microsoft.com/office/drawing/2014/main" id="{4E6C93E6-DEF8-DB02-7A07-3AE556D4A4D8}"/>
              </a:ext>
            </a:extLst>
          </p:cNvPr>
          <p:cNvSpPr/>
          <p:nvPr/>
        </p:nvSpPr>
        <p:spPr>
          <a:xfrm>
            <a:off x="586383" y="4759047"/>
            <a:ext cx="376952" cy="376952"/>
          </a:xfrm>
          <a:prstGeom prst="roundRect">
            <a:avLst>
              <a:gd name="adj" fmla="val 18670"/>
            </a:avLst>
          </a:prstGeom>
          <a:solidFill>
            <a:srgbClr val="7E023C"/>
          </a:solidFill>
          <a:ln w="7620">
            <a:solidFill>
              <a:srgbClr val="971B55"/>
            </a:solidFill>
            <a:prstDash val="solid"/>
          </a:ln>
        </p:spPr>
      </p:sp>
      <p:sp>
        <p:nvSpPr>
          <p:cNvPr id="26" name="Text 11">
            <a:extLst>
              <a:ext uri="{FF2B5EF4-FFF2-40B4-BE49-F238E27FC236}">
                <a16:creationId xmlns:a16="http://schemas.microsoft.com/office/drawing/2014/main" id="{7A01F3D2-44D7-FDCA-E404-62E0D2D68800}"/>
              </a:ext>
            </a:extLst>
          </p:cNvPr>
          <p:cNvSpPr/>
          <p:nvPr/>
        </p:nvSpPr>
        <p:spPr>
          <a:xfrm>
            <a:off x="707469" y="4829175"/>
            <a:ext cx="134660"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3</a:t>
            </a:r>
            <a:endParaRPr lang="en-US" sz="1863" dirty="0"/>
          </a:p>
        </p:txBody>
      </p:sp>
      <p:sp>
        <p:nvSpPr>
          <p:cNvPr id="27" name="Text 12">
            <a:extLst>
              <a:ext uri="{FF2B5EF4-FFF2-40B4-BE49-F238E27FC236}">
                <a16:creationId xmlns:a16="http://schemas.microsoft.com/office/drawing/2014/main" id="{B25CBB85-282D-C152-12B9-CE23393E3CE5}"/>
              </a:ext>
            </a:extLst>
          </p:cNvPr>
          <p:cNvSpPr/>
          <p:nvPr/>
        </p:nvSpPr>
        <p:spPr>
          <a:xfrm>
            <a:off x="1130856" y="4759047"/>
            <a:ext cx="1971318"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Content Analysis</a:t>
            </a:r>
            <a:endParaRPr lang="en-US" sz="1552" dirty="0"/>
          </a:p>
        </p:txBody>
      </p:sp>
      <p:sp>
        <p:nvSpPr>
          <p:cNvPr id="28" name="Text 13">
            <a:extLst>
              <a:ext uri="{FF2B5EF4-FFF2-40B4-BE49-F238E27FC236}">
                <a16:creationId xmlns:a16="http://schemas.microsoft.com/office/drawing/2014/main" id="{B3999898-44B8-C960-1B1E-D8C26A97A760}"/>
              </a:ext>
            </a:extLst>
          </p:cNvPr>
          <p:cNvSpPr/>
          <p:nvPr/>
        </p:nvSpPr>
        <p:spPr>
          <a:xfrm>
            <a:off x="1130856" y="5105995"/>
            <a:ext cx="3357443" cy="134004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is essential for analyzing large datasets of text. It allows for the categorization of content, understanding audience demographics, and identifying trends in communication.</a:t>
            </a:r>
            <a:endParaRPr lang="en-US" sz="1319" dirty="0"/>
          </a:p>
        </p:txBody>
      </p:sp>
      <p:sp>
        <p:nvSpPr>
          <p:cNvPr id="29" name="Shape 14">
            <a:extLst>
              <a:ext uri="{FF2B5EF4-FFF2-40B4-BE49-F238E27FC236}">
                <a16:creationId xmlns:a16="http://schemas.microsoft.com/office/drawing/2014/main" id="{DDE8116D-338F-07F9-5A29-32D314A84211}"/>
              </a:ext>
            </a:extLst>
          </p:cNvPr>
          <p:cNvSpPr/>
          <p:nvPr/>
        </p:nvSpPr>
        <p:spPr>
          <a:xfrm>
            <a:off x="4655820" y="4759047"/>
            <a:ext cx="376952" cy="376952"/>
          </a:xfrm>
          <a:prstGeom prst="roundRect">
            <a:avLst>
              <a:gd name="adj" fmla="val 18670"/>
            </a:avLst>
          </a:prstGeom>
          <a:solidFill>
            <a:srgbClr val="7E023C"/>
          </a:solidFill>
          <a:ln w="7620">
            <a:solidFill>
              <a:srgbClr val="971B55"/>
            </a:solidFill>
            <a:prstDash val="solid"/>
          </a:ln>
        </p:spPr>
      </p:sp>
      <p:sp>
        <p:nvSpPr>
          <p:cNvPr id="30" name="Text 15">
            <a:extLst>
              <a:ext uri="{FF2B5EF4-FFF2-40B4-BE49-F238E27FC236}">
                <a16:creationId xmlns:a16="http://schemas.microsoft.com/office/drawing/2014/main" id="{0C00D019-D61D-01D3-E079-2565AD4B1A83}"/>
              </a:ext>
            </a:extLst>
          </p:cNvPr>
          <p:cNvSpPr/>
          <p:nvPr/>
        </p:nvSpPr>
        <p:spPr>
          <a:xfrm>
            <a:off x="4771787" y="4829175"/>
            <a:ext cx="144899"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4</a:t>
            </a:r>
            <a:endParaRPr lang="en-US" sz="1863" dirty="0"/>
          </a:p>
        </p:txBody>
      </p:sp>
      <p:sp>
        <p:nvSpPr>
          <p:cNvPr id="31" name="Text 16">
            <a:extLst>
              <a:ext uri="{FF2B5EF4-FFF2-40B4-BE49-F238E27FC236}">
                <a16:creationId xmlns:a16="http://schemas.microsoft.com/office/drawing/2014/main" id="{85C0BCA4-EEF2-93C3-7D91-EC0D0924D6A2}"/>
              </a:ext>
            </a:extLst>
          </p:cNvPr>
          <p:cNvSpPr/>
          <p:nvPr/>
        </p:nvSpPr>
        <p:spPr>
          <a:xfrm>
            <a:off x="5200293" y="4759047"/>
            <a:ext cx="2222540"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Security and Surveillance</a:t>
            </a:r>
            <a:endParaRPr lang="en-US" sz="1552" dirty="0"/>
          </a:p>
        </p:txBody>
      </p:sp>
      <p:sp>
        <p:nvSpPr>
          <p:cNvPr id="32" name="Text 17">
            <a:extLst>
              <a:ext uri="{FF2B5EF4-FFF2-40B4-BE49-F238E27FC236}">
                <a16:creationId xmlns:a16="http://schemas.microsoft.com/office/drawing/2014/main" id="{C507CD51-319C-30A4-8B9A-6A76E6718B23}"/>
              </a:ext>
            </a:extLst>
          </p:cNvPr>
          <p:cNvSpPr/>
          <p:nvPr/>
        </p:nvSpPr>
        <p:spPr>
          <a:xfrm>
            <a:off x="5200293" y="5105995"/>
            <a:ext cx="3357443" cy="134004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Language identification can be used in security and surveillance applications to identify potential threats, monitor communication, and ensure compliance with regulations.</a:t>
            </a:r>
            <a:endParaRPr lang="en-US" sz="131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1" name="Image 0" descr="preencoded.png">
            <a:extLst>
              <a:ext uri="{FF2B5EF4-FFF2-40B4-BE49-F238E27FC236}">
                <a16:creationId xmlns:a16="http://schemas.microsoft.com/office/drawing/2014/main" id="{1E538EF3-AA1C-3453-129E-84C590439ABA}"/>
              </a:ext>
            </a:extLst>
          </p:cNvPr>
          <p:cNvPicPr>
            <a:picLocks noChangeAspect="1"/>
          </p:cNvPicPr>
          <p:nvPr/>
        </p:nvPicPr>
        <p:blipFill>
          <a:blip r:embed="rId3"/>
          <a:stretch>
            <a:fillRect/>
          </a:stretch>
        </p:blipFill>
        <p:spPr>
          <a:xfrm>
            <a:off x="0" y="0"/>
            <a:ext cx="14630400" cy="8229600"/>
          </a:xfrm>
          <a:prstGeom prst="rect">
            <a:avLst/>
          </a:prstGeom>
        </p:spPr>
      </p:pic>
      <p:sp>
        <p:nvSpPr>
          <p:cNvPr id="22" name="Shape 0">
            <a:extLst>
              <a:ext uri="{FF2B5EF4-FFF2-40B4-BE49-F238E27FC236}">
                <a16:creationId xmlns:a16="http://schemas.microsoft.com/office/drawing/2014/main" id="{71724B3A-8F61-4727-2DCB-C69A49BE3D6F}"/>
              </a:ext>
            </a:extLst>
          </p:cNvPr>
          <p:cNvSpPr/>
          <p:nvPr/>
        </p:nvSpPr>
        <p:spPr>
          <a:xfrm>
            <a:off x="0" y="0"/>
            <a:ext cx="14630400" cy="8229600"/>
          </a:xfrm>
          <a:prstGeom prst="rect">
            <a:avLst/>
          </a:prstGeom>
          <a:solidFill>
            <a:srgbClr val="252222">
              <a:alpha val="75000"/>
            </a:srgbClr>
          </a:solidFill>
          <a:ln/>
        </p:spPr>
      </p:sp>
      <p:pic>
        <p:nvPicPr>
          <p:cNvPr id="23" name="Image 1" descr="preencoded.png">
            <a:extLst>
              <a:ext uri="{FF2B5EF4-FFF2-40B4-BE49-F238E27FC236}">
                <a16:creationId xmlns:a16="http://schemas.microsoft.com/office/drawing/2014/main" id="{F239B6B9-16FE-196C-21B5-8C8ADA051FE7}"/>
              </a:ext>
            </a:extLst>
          </p:cNvPr>
          <p:cNvPicPr>
            <a:picLocks noChangeAspect="1"/>
          </p:cNvPicPr>
          <p:nvPr/>
        </p:nvPicPr>
        <p:blipFill>
          <a:blip r:embed="rId4"/>
          <a:stretch>
            <a:fillRect/>
          </a:stretch>
        </p:blipFill>
        <p:spPr>
          <a:xfrm>
            <a:off x="0" y="0"/>
            <a:ext cx="5486400" cy="8229600"/>
          </a:xfrm>
          <a:prstGeom prst="rect">
            <a:avLst/>
          </a:prstGeom>
        </p:spPr>
      </p:pic>
      <p:sp>
        <p:nvSpPr>
          <p:cNvPr id="24" name="Text 1">
            <a:extLst>
              <a:ext uri="{FF2B5EF4-FFF2-40B4-BE49-F238E27FC236}">
                <a16:creationId xmlns:a16="http://schemas.microsoft.com/office/drawing/2014/main" id="{8C2F60A4-2686-1F11-B457-94F4EAC5BAE2}"/>
              </a:ext>
            </a:extLst>
          </p:cNvPr>
          <p:cNvSpPr/>
          <p:nvPr/>
        </p:nvSpPr>
        <p:spPr>
          <a:xfrm>
            <a:off x="6072783" y="653415"/>
            <a:ext cx="6704052" cy="492681"/>
          </a:xfrm>
          <a:prstGeom prst="rect">
            <a:avLst/>
          </a:prstGeom>
          <a:noFill/>
          <a:ln/>
        </p:spPr>
        <p:txBody>
          <a:bodyPr wrap="none" rtlCol="0" anchor="t"/>
          <a:lstStyle/>
          <a:p>
            <a:pPr marL="0" indent="0">
              <a:lnSpc>
                <a:spcPts val="3881"/>
              </a:lnSpc>
              <a:buNone/>
            </a:pPr>
            <a:r>
              <a:rPr lang="en-US" sz="3105" b="1" kern="0" spc="-93" dirty="0">
                <a:solidFill>
                  <a:srgbClr val="FFFFFF"/>
                </a:solidFill>
                <a:latin typeface="Overpass" pitchFamily="34" charset="0"/>
                <a:ea typeface="Overpass" pitchFamily="34" charset="-122"/>
                <a:cs typeface="Overpass" pitchFamily="34" charset="-120"/>
              </a:rPr>
              <a:t>Techniques for Language Identification</a:t>
            </a:r>
            <a:endParaRPr lang="en-US" sz="3105" dirty="0"/>
          </a:p>
        </p:txBody>
      </p:sp>
      <p:sp>
        <p:nvSpPr>
          <p:cNvPr id="25" name="Shape 2">
            <a:extLst>
              <a:ext uri="{FF2B5EF4-FFF2-40B4-BE49-F238E27FC236}">
                <a16:creationId xmlns:a16="http://schemas.microsoft.com/office/drawing/2014/main" id="{400A774C-3E6F-7D40-390C-3F6504C9FE27}"/>
              </a:ext>
            </a:extLst>
          </p:cNvPr>
          <p:cNvSpPr/>
          <p:nvPr/>
        </p:nvSpPr>
        <p:spPr>
          <a:xfrm>
            <a:off x="6135648" y="1585912"/>
            <a:ext cx="376952" cy="376952"/>
          </a:xfrm>
          <a:prstGeom prst="roundRect">
            <a:avLst>
              <a:gd name="adj" fmla="val 18670"/>
            </a:avLst>
          </a:prstGeom>
          <a:solidFill>
            <a:srgbClr val="7E023C"/>
          </a:solidFill>
          <a:ln w="7620">
            <a:solidFill>
              <a:srgbClr val="971B55"/>
            </a:solidFill>
            <a:prstDash val="solid"/>
          </a:ln>
        </p:spPr>
      </p:sp>
      <p:sp>
        <p:nvSpPr>
          <p:cNvPr id="26" name="Text 3">
            <a:extLst>
              <a:ext uri="{FF2B5EF4-FFF2-40B4-BE49-F238E27FC236}">
                <a16:creationId xmlns:a16="http://schemas.microsoft.com/office/drawing/2014/main" id="{5321B53F-1B91-64F5-D930-1F3AB18B88B4}"/>
              </a:ext>
            </a:extLst>
          </p:cNvPr>
          <p:cNvSpPr/>
          <p:nvPr/>
        </p:nvSpPr>
        <p:spPr>
          <a:xfrm>
            <a:off x="6280309" y="1656040"/>
            <a:ext cx="87511"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1</a:t>
            </a:r>
            <a:endParaRPr lang="en-US" sz="1863" dirty="0"/>
          </a:p>
        </p:txBody>
      </p:sp>
      <p:sp>
        <p:nvSpPr>
          <p:cNvPr id="27" name="Text 4">
            <a:extLst>
              <a:ext uri="{FF2B5EF4-FFF2-40B4-BE49-F238E27FC236}">
                <a16:creationId xmlns:a16="http://schemas.microsoft.com/office/drawing/2014/main" id="{0C48AC61-64B2-FAF9-DD6C-613107B9D740}"/>
              </a:ext>
            </a:extLst>
          </p:cNvPr>
          <p:cNvSpPr/>
          <p:nvPr/>
        </p:nvSpPr>
        <p:spPr>
          <a:xfrm>
            <a:off x="7245668" y="1564957"/>
            <a:ext cx="2251591"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Character-Based Analysis</a:t>
            </a:r>
            <a:endParaRPr lang="en-US" sz="1552" dirty="0"/>
          </a:p>
        </p:txBody>
      </p:sp>
      <p:sp>
        <p:nvSpPr>
          <p:cNvPr id="28" name="Text 5">
            <a:extLst>
              <a:ext uri="{FF2B5EF4-FFF2-40B4-BE49-F238E27FC236}">
                <a16:creationId xmlns:a16="http://schemas.microsoft.com/office/drawing/2014/main" id="{D8A6E53E-84C8-CFA0-E755-ED772B1FF698}"/>
              </a:ext>
            </a:extLst>
          </p:cNvPr>
          <p:cNvSpPr/>
          <p:nvPr/>
        </p:nvSpPr>
        <p:spPr>
          <a:xfrm>
            <a:off x="7245668" y="1911906"/>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This technique analyzes the frequency of specific characters in the text to identify the language. It is a simple and efficient approach but may not be accurate for languages with similar character sets.</a:t>
            </a:r>
            <a:endParaRPr lang="en-US" sz="1319" dirty="0"/>
          </a:p>
        </p:txBody>
      </p:sp>
      <p:sp>
        <p:nvSpPr>
          <p:cNvPr id="29" name="Shape 6">
            <a:extLst>
              <a:ext uri="{FF2B5EF4-FFF2-40B4-BE49-F238E27FC236}">
                <a16:creationId xmlns:a16="http://schemas.microsoft.com/office/drawing/2014/main" id="{5F5B1B70-60D3-3AE0-40AB-56FFB8B6BBD7}"/>
              </a:ext>
            </a:extLst>
          </p:cNvPr>
          <p:cNvSpPr/>
          <p:nvPr/>
        </p:nvSpPr>
        <p:spPr>
          <a:xfrm>
            <a:off x="6135648" y="3239452"/>
            <a:ext cx="376952" cy="376952"/>
          </a:xfrm>
          <a:prstGeom prst="roundRect">
            <a:avLst>
              <a:gd name="adj" fmla="val 18670"/>
            </a:avLst>
          </a:prstGeom>
          <a:solidFill>
            <a:srgbClr val="7E023C"/>
          </a:solidFill>
          <a:ln w="7620">
            <a:solidFill>
              <a:srgbClr val="971B55"/>
            </a:solidFill>
            <a:prstDash val="solid"/>
          </a:ln>
        </p:spPr>
      </p:sp>
      <p:sp>
        <p:nvSpPr>
          <p:cNvPr id="30" name="Text 7">
            <a:extLst>
              <a:ext uri="{FF2B5EF4-FFF2-40B4-BE49-F238E27FC236}">
                <a16:creationId xmlns:a16="http://schemas.microsoft.com/office/drawing/2014/main" id="{F1B6FC70-B210-6E36-0FDB-6B20A40652D8}"/>
              </a:ext>
            </a:extLst>
          </p:cNvPr>
          <p:cNvSpPr/>
          <p:nvPr/>
        </p:nvSpPr>
        <p:spPr>
          <a:xfrm>
            <a:off x="6255306" y="3309580"/>
            <a:ext cx="137517"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2</a:t>
            </a:r>
            <a:endParaRPr lang="en-US" sz="1863" dirty="0"/>
          </a:p>
        </p:txBody>
      </p:sp>
      <p:sp>
        <p:nvSpPr>
          <p:cNvPr id="31" name="Text 8">
            <a:extLst>
              <a:ext uri="{FF2B5EF4-FFF2-40B4-BE49-F238E27FC236}">
                <a16:creationId xmlns:a16="http://schemas.microsoft.com/office/drawing/2014/main" id="{F77B50A6-9613-F1B1-3231-C3031E730BE1}"/>
              </a:ext>
            </a:extLst>
          </p:cNvPr>
          <p:cNvSpPr/>
          <p:nvPr/>
        </p:nvSpPr>
        <p:spPr>
          <a:xfrm>
            <a:off x="7245668" y="3218498"/>
            <a:ext cx="1971318"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Word-Based Analysis</a:t>
            </a:r>
            <a:endParaRPr lang="en-US" sz="1552" dirty="0"/>
          </a:p>
        </p:txBody>
      </p:sp>
      <p:sp>
        <p:nvSpPr>
          <p:cNvPr id="32" name="Text 9">
            <a:extLst>
              <a:ext uri="{FF2B5EF4-FFF2-40B4-BE49-F238E27FC236}">
                <a16:creationId xmlns:a16="http://schemas.microsoft.com/office/drawing/2014/main" id="{4CE07093-F1D6-DBCA-1A78-1D1659C1F103}"/>
              </a:ext>
            </a:extLst>
          </p:cNvPr>
          <p:cNvSpPr/>
          <p:nvPr/>
        </p:nvSpPr>
        <p:spPr>
          <a:xfrm>
            <a:off x="7245668" y="3565446"/>
            <a:ext cx="6798350" cy="53601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This method involves identifying specific words and phrases that are unique to a particular language. It relies on a database of words and their associated languages.</a:t>
            </a:r>
            <a:endParaRPr lang="en-US" sz="1319" dirty="0"/>
          </a:p>
        </p:txBody>
      </p:sp>
      <p:sp>
        <p:nvSpPr>
          <p:cNvPr id="33" name="Shape 10">
            <a:extLst>
              <a:ext uri="{FF2B5EF4-FFF2-40B4-BE49-F238E27FC236}">
                <a16:creationId xmlns:a16="http://schemas.microsoft.com/office/drawing/2014/main" id="{1BA595D8-571F-BF53-7421-B3B481A2FC3B}"/>
              </a:ext>
            </a:extLst>
          </p:cNvPr>
          <p:cNvSpPr/>
          <p:nvPr/>
        </p:nvSpPr>
        <p:spPr>
          <a:xfrm>
            <a:off x="6135648" y="4624983"/>
            <a:ext cx="376952" cy="376952"/>
          </a:xfrm>
          <a:prstGeom prst="roundRect">
            <a:avLst>
              <a:gd name="adj" fmla="val 18670"/>
            </a:avLst>
          </a:prstGeom>
          <a:solidFill>
            <a:srgbClr val="7E023C"/>
          </a:solidFill>
          <a:ln w="7620">
            <a:solidFill>
              <a:srgbClr val="971B55"/>
            </a:solidFill>
            <a:prstDash val="solid"/>
          </a:ln>
        </p:spPr>
      </p:sp>
      <p:sp>
        <p:nvSpPr>
          <p:cNvPr id="34" name="Text 11">
            <a:extLst>
              <a:ext uri="{FF2B5EF4-FFF2-40B4-BE49-F238E27FC236}">
                <a16:creationId xmlns:a16="http://schemas.microsoft.com/office/drawing/2014/main" id="{76EE7AF5-BA68-FB75-3DBC-FF0EE8448305}"/>
              </a:ext>
            </a:extLst>
          </p:cNvPr>
          <p:cNvSpPr/>
          <p:nvPr/>
        </p:nvSpPr>
        <p:spPr>
          <a:xfrm>
            <a:off x="6256734" y="4695111"/>
            <a:ext cx="134660"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3</a:t>
            </a:r>
            <a:endParaRPr lang="en-US" sz="1863" dirty="0"/>
          </a:p>
        </p:txBody>
      </p:sp>
      <p:sp>
        <p:nvSpPr>
          <p:cNvPr id="35" name="Text 12">
            <a:extLst>
              <a:ext uri="{FF2B5EF4-FFF2-40B4-BE49-F238E27FC236}">
                <a16:creationId xmlns:a16="http://schemas.microsoft.com/office/drawing/2014/main" id="{2C4DC4A5-E493-49AC-4F26-F419C94B5925}"/>
              </a:ext>
            </a:extLst>
          </p:cNvPr>
          <p:cNvSpPr/>
          <p:nvPr/>
        </p:nvSpPr>
        <p:spPr>
          <a:xfrm>
            <a:off x="7245668" y="4604028"/>
            <a:ext cx="2597825"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Statistical Language Modeling</a:t>
            </a:r>
            <a:endParaRPr lang="en-US" sz="1552" dirty="0"/>
          </a:p>
        </p:txBody>
      </p:sp>
      <p:sp>
        <p:nvSpPr>
          <p:cNvPr id="36" name="Text 13">
            <a:extLst>
              <a:ext uri="{FF2B5EF4-FFF2-40B4-BE49-F238E27FC236}">
                <a16:creationId xmlns:a16="http://schemas.microsoft.com/office/drawing/2014/main" id="{9B8AF256-BAB8-4FE0-6CD0-6A4A1DDD7728}"/>
              </a:ext>
            </a:extLst>
          </p:cNvPr>
          <p:cNvSpPr/>
          <p:nvPr/>
        </p:nvSpPr>
        <p:spPr>
          <a:xfrm>
            <a:off x="7245668" y="4950976"/>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This technique utilizes statistical models to predict the probability of a sequence of words based on its language. It analyzes the frequency of words and their relationships to identify the language.</a:t>
            </a:r>
            <a:endParaRPr lang="en-US" sz="1319" dirty="0"/>
          </a:p>
        </p:txBody>
      </p:sp>
      <p:sp>
        <p:nvSpPr>
          <p:cNvPr id="37" name="Shape 14">
            <a:extLst>
              <a:ext uri="{FF2B5EF4-FFF2-40B4-BE49-F238E27FC236}">
                <a16:creationId xmlns:a16="http://schemas.microsoft.com/office/drawing/2014/main" id="{B2703B89-E28F-F9BD-E0FE-E4AA43F6D566}"/>
              </a:ext>
            </a:extLst>
          </p:cNvPr>
          <p:cNvSpPr/>
          <p:nvPr/>
        </p:nvSpPr>
        <p:spPr>
          <a:xfrm>
            <a:off x="6135648" y="6278523"/>
            <a:ext cx="376952" cy="376952"/>
          </a:xfrm>
          <a:prstGeom prst="roundRect">
            <a:avLst>
              <a:gd name="adj" fmla="val 18670"/>
            </a:avLst>
          </a:prstGeom>
          <a:solidFill>
            <a:srgbClr val="7E023C"/>
          </a:solidFill>
          <a:ln w="7620">
            <a:solidFill>
              <a:srgbClr val="971B55"/>
            </a:solidFill>
            <a:prstDash val="solid"/>
          </a:ln>
        </p:spPr>
      </p:sp>
      <p:sp>
        <p:nvSpPr>
          <p:cNvPr id="38" name="Text 15">
            <a:extLst>
              <a:ext uri="{FF2B5EF4-FFF2-40B4-BE49-F238E27FC236}">
                <a16:creationId xmlns:a16="http://schemas.microsoft.com/office/drawing/2014/main" id="{2EA2D352-9359-749F-3F9E-5700674A8D7A}"/>
              </a:ext>
            </a:extLst>
          </p:cNvPr>
          <p:cNvSpPr/>
          <p:nvPr/>
        </p:nvSpPr>
        <p:spPr>
          <a:xfrm>
            <a:off x="6251615" y="6348651"/>
            <a:ext cx="144899"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4</a:t>
            </a:r>
            <a:endParaRPr lang="en-US" sz="1863" dirty="0"/>
          </a:p>
        </p:txBody>
      </p:sp>
      <p:sp>
        <p:nvSpPr>
          <p:cNvPr id="39" name="Text 16">
            <a:extLst>
              <a:ext uri="{FF2B5EF4-FFF2-40B4-BE49-F238E27FC236}">
                <a16:creationId xmlns:a16="http://schemas.microsoft.com/office/drawing/2014/main" id="{02F95FBA-FE27-954B-5F79-C6FD21B23350}"/>
              </a:ext>
            </a:extLst>
          </p:cNvPr>
          <p:cNvSpPr/>
          <p:nvPr/>
        </p:nvSpPr>
        <p:spPr>
          <a:xfrm>
            <a:off x="7245668" y="6257568"/>
            <a:ext cx="2540675" cy="246459"/>
          </a:xfrm>
          <a:prstGeom prst="rect">
            <a:avLst/>
          </a:prstGeom>
          <a:noFill/>
          <a:ln/>
        </p:spPr>
        <p:txBody>
          <a:bodyPr wrap="none" rtlCol="0" anchor="t"/>
          <a:lstStyle/>
          <a:p>
            <a:pPr marL="0" indent="0" algn="l">
              <a:lnSpc>
                <a:spcPts val="1940"/>
              </a:lnSpc>
              <a:buNone/>
            </a:pPr>
            <a:r>
              <a:rPr lang="en-US" sz="1552" b="1" kern="0" spc="-47" dirty="0">
                <a:solidFill>
                  <a:srgbClr val="E5E0DF"/>
                </a:solidFill>
                <a:latin typeface="Overpass" pitchFamily="34" charset="0"/>
                <a:ea typeface="Overpass" pitchFamily="34" charset="-122"/>
                <a:cs typeface="Overpass" pitchFamily="34" charset="-120"/>
              </a:rPr>
              <a:t>Machine Learning Algorithms</a:t>
            </a:r>
            <a:endParaRPr lang="en-US" sz="1552" dirty="0"/>
          </a:p>
        </p:txBody>
      </p:sp>
      <p:sp>
        <p:nvSpPr>
          <p:cNvPr id="40" name="Text 17">
            <a:extLst>
              <a:ext uri="{FF2B5EF4-FFF2-40B4-BE49-F238E27FC236}">
                <a16:creationId xmlns:a16="http://schemas.microsoft.com/office/drawing/2014/main" id="{30015736-DD1E-97D8-DC83-27470EB6710C}"/>
              </a:ext>
            </a:extLst>
          </p:cNvPr>
          <p:cNvSpPr/>
          <p:nvPr/>
        </p:nvSpPr>
        <p:spPr>
          <a:xfrm>
            <a:off x="7245668" y="6604516"/>
            <a:ext cx="6798350" cy="804029"/>
          </a:xfrm>
          <a:prstGeom prst="rect">
            <a:avLst/>
          </a:prstGeom>
          <a:noFill/>
          <a:ln/>
        </p:spPr>
        <p:txBody>
          <a:bodyPr wrap="square" rtlCol="0" anchor="t"/>
          <a:lstStyle/>
          <a:p>
            <a:pPr marL="0" indent="0" algn="l">
              <a:lnSpc>
                <a:spcPts val="2111"/>
              </a:lnSpc>
              <a:buNone/>
            </a:pPr>
            <a:r>
              <a:rPr lang="en-US" sz="1319" dirty="0">
                <a:solidFill>
                  <a:srgbClr val="E5E0DF"/>
                </a:solidFill>
                <a:latin typeface="Overpass" pitchFamily="34" charset="0"/>
                <a:ea typeface="Overpass" pitchFamily="34" charset="-122"/>
                <a:cs typeface="Overpass" pitchFamily="34" charset="-120"/>
              </a:rPr>
              <a:t>Machine learning algorithms are increasingly used for language identification. They learn from large datasets of labeled text to identify patterns and features that distinguish different languages.</a:t>
            </a:r>
            <a:endParaRPr lang="en-US" sz="131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0" y="0"/>
            <a:ext cx="14630400" cy="2018467"/>
          </a:xfrm>
          <a:prstGeom prst="rect">
            <a:avLst/>
          </a:prstGeom>
        </p:spPr>
      </p:pic>
      <p:sp>
        <p:nvSpPr>
          <p:cNvPr id="5" name="Text 2"/>
          <p:cNvSpPr/>
          <p:nvPr/>
        </p:nvSpPr>
        <p:spPr>
          <a:xfrm>
            <a:off x="1976080" y="2463879"/>
            <a:ext cx="7023021" cy="504587"/>
          </a:xfrm>
          <a:prstGeom prst="rect">
            <a:avLst/>
          </a:prstGeom>
          <a:noFill/>
          <a:ln/>
        </p:spPr>
        <p:txBody>
          <a:bodyPr wrap="none" rtlCol="0" anchor="t"/>
          <a:lstStyle/>
          <a:p>
            <a:pPr marL="0" indent="0">
              <a:lnSpc>
                <a:spcPts val="3974"/>
              </a:lnSpc>
              <a:buNone/>
            </a:pPr>
            <a:r>
              <a:rPr lang="en-US" sz="3179" b="1" dirty="0">
                <a:solidFill>
                  <a:srgbClr val="101014"/>
                </a:solidFill>
                <a:latin typeface="Playfair Display" pitchFamily="34" charset="0"/>
                <a:ea typeface="Playfair Display" pitchFamily="34" charset="-122"/>
                <a:cs typeface="Playfair Display" pitchFamily="34" charset="-120"/>
              </a:rPr>
              <a:t>Challenges in Language Identification</a:t>
            </a:r>
            <a:endParaRPr lang="en-US" sz="3179" dirty="0"/>
          </a:p>
        </p:txBody>
      </p:sp>
      <p:sp>
        <p:nvSpPr>
          <p:cNvPr id="6" name="Text 3"/>
          <p:cNvSpPr/>
          <p:nvPr/>
        </p:nvSpPr>
        <p:spPr>
          <a:xfrm>
            <a:off x="1976080" y="3210639"/>
            <a:ext cx="10678239" cy="516493"/>
          </a:xfrm>
          <a:prstGeom prst="rect">
            <a:avLst/>
          </a:prstGeom>
          <a:noFill/>
          <a:ln/>
        </p:spPr>
        <p:txBody>
          <a:bodyPr wrap="square" rtlCol="0" anchor="t"/>
          <a:lstStyle/>
          <a:p>
            <a:pPr marL="0" indent="0">
              <a:lnSpc>
                <a:spcPts val="2034"/>
              </a:lnSpc>
              <a:buNone/>
            </a:pPr>
            <a:r>
              <a:rPr lang="en-US" sz="1272" dirty="0">
                <a:solidFill>
                  <a:srgbClr val="39393C"/>
                </a:solidFill>
                <a:latin typeface="Open Sans" pitchFamily="34" charset="0"/>
                <a:ea typeface="Open Sans" pitchFamily="34" charset="-122"/>
                <a:cs typeface="Open Sans" pitchFamily="34" charset="-120"/>
              </a:rPr>
              <a:t> Despite significant advancements, language identification faces challenges like dealing with code-mixed text, handling low-resource languages, and adapting to evolving language trends.</a:t>
            </a:r>
            <a:endParaRPr lang="en-US" sz="1272" dirty="0"/>
          </a:p>
        </p:txBody>
      </p:sp>
      <p:pic>
        <p:nvPicPr>
          <p:cNvPr id="7" name="Image 1" descr="preencoded.png"/>
          <p:cNvPicPr>
            <a:picLocks noChangeAspect="1"/>
          </p:cNvPicPr>
          <p:nvPr/>
        </p:nvPicPr>
        <p:blipFill>
          <a:blip r:embed="rId4"/>
          <a:stretch>
            <a:fillRect/>
          </a:stretch>
        </p:blipFill>
        <p:spPr>
          <a:xfrm>
            <a:off x="1976080" y="3908703"/>
            <a:ext cx="807363" cy="1291828"/>
          </a:xfrm>
          <a:prstGeom prst="rect">
            <a:avLst/>
          </a:prstGeom>
        </p:spPr>
      </p:pic>
      <p:sp>
        <p:nvSpPr>
          <p:cNvPr id="8" name="Text 4"/>
          <p:cNvSpPr/>
          <p:nvPr/>
        </p:nvSpPr>
        <p:spPr>
          <a:xfrm>
            <a:off x="3025616" y="4070152"/>
            <a:ext cx="2018467" cy="252174"/>
          </a:xfrm>
          <a:prstGeom prst="rect">
            <a:avLst/>
          </a:prstGeom>
          <a:noFill/>
          <a:ln/>
        </p:spPr>
        <p:txBody>
          <a:bodyPr wrap="none" rtlCol="0" anchor="t"/>
          <a:lstStyle/>
          <a:p>
            <a:pPr marL="0" indent="0" algn="l">
              <a:lnSpc>
                <a:spcPts val="1987"/>
              </a:lnSpc>
              <a:buNone/>
            </a:pPr>
            <a:r>
              <a:rPr lang="en-US" sz="1589" b="1" dirty="0">
                <a:solidFill>
                  <a:srgbClr val="39393C"/>
                </a:solidFill>
                <a:latin typeface="Playfair Display" pitchFamily="34" charset="0"/>
                <a:ea typeface="Playfair Display" pitchFamily="34" charset="-122"/>
                <a:cs typeface="Playfair Display" pitchFamily="34" charset="-120"/>
              </a:rPr>
              <a:t>Code-Mixed Text</a:t>
            </a:r>
            <a:endParaRPr lang="en-US" sz="1589" dirty="0"/>
          </a:p>
        </p:txBody>
      </p:sp>
      <p:sp>
        <p:nvSpPr>
          <p:cNvPr id="9" name="Text 5"/>
          <p:cNvSpPr/>
          <p:nvPr/>
        </p:nvSpPr>
        <p:spPr>
          <a:xfrm>
            <a:off x="3025616" y="4419124"/>
            <a:ext cx="9628703" cy="516493"/>
          </a:xfrm>
          <a:prstGeom prst="rect">
            <a:avLst/>
          </a:prstGeom>
          <a:noFill/>
          <a:ln/>
        </p:spPr>
        <p:txBody>
          <a:bodyPr wrap="square" rtlCol="0" anchor="t"/>
          <a:lstStyle/>
          <a:p>
            <a:pPr marL="0" indent="0" algn="l">
              <a:lnSpc>
                <a:spcPts val="2034"/>
              </a:lnSpc>
              <a:buNone/>
            </a:pPr>
            <a:r>
              <a:rPr lang="en-US" sz="1272" dirty="0">
                <a:solidFill>
                  <a:srgbClr val="39393C"/>
                </a:solidFill>
                <a:latin typeface="Open Sans" pitchFamily="34" charset="0"/>
                <a:ea typeface="Open Sans" pitchFamily="34" charset="-122"/>
                <a:cs typeface="Open Sans" pitchFamily="34" charset="-120"/>
              </a:rPr>
              <a:t>Identifying languages in text that contains words from multiple languages can be challenging due to the mixing of linguistic features.</a:t>
            </a:r>
            <a:endParaRPr lang="en-US" sz="1272" dirty="0"/>
          </a:p>
        </p:txBody>
      </p:sp>
      <p:pic>
        <p:nvPicPr>
          <p:cNvPr id="10" name="Image 2" descr="preencoded.png"/>
          <p:cNvPicPr>
            <a:picLocks noChangeAspect="1"/>
          </p:cNvPicPr>
          <p:nvPr/>
        </p:nvPicPr>
        <p:blipFill>
          <a:blip r:embed="rId5"/>
          <a:stretch>
            <a:fillRect/>
          </a:stretch>
        </p:blipFill>
        <p:spPr>
          <a:xfrm>
            <a:off x="1976080" y="5200531"/>
            <a:ext cx="807363" cy="1291828"/>
          </a:xfrm>
          <a:prstGeom prst="rect">
            <a:avLst/>
          </a:prstGeom>
        </p:spPr>
      </p:pic>
      <p:sp>
        <p:nvSpPr>
          <p:cNvPr id="11" name="Text 6"/>
          <p:cNvSpPr/>
          <p:nvPr/>
        </p:nvSpPr>
        <p:spPr>
          <a:xfrm>
            <a:off x="3025616" y="5361980"/>
            <a:ext cx="2388513" cy="252174"/>
          </a:xfrm>
          <a:prstGeom prst="rect">
            <a:avLst/>
          </a:prstGeom>
          <a:noFill/>
          <a:ln/>
        </p:spPr>
        <p:txBody>
          <a:bodyPr wrap="none" rtlCol="0" anchor="t"/>
          <a:lstStyle/>
          <a:p>
            <a:pPr marL="0" indent="0" algn="l">
              <a:lnSpc>
                <a:spcPts val="1987"/>
              </a:lnSpc>
              <a:buNone/>
            </a:pPr>
            <a:r>
              <a:rPr lang="en-US" sz="1589" b="1" dirty="0">
                <a:solidFill>
                  <a:srgbClr val="39393C"/>
                </a:solidFill>
                <a:latin typeface="Playfair Display" pitchFamily="34" charset="0"/>
                <a:ea typeface="Playfair Display" pitchFamily="34" charset="-122"/>
                <a:cs typeface="Playfair Display" pitchFamily="34" charset="-120"/>
              </a:rPr>
              <a:t>Low-Resource Languages</a:t>
            </a:r>
            <a:endParaRPr lang="en-US" sz="1589" dirty="0"/>
          </a:p>
        </p:txBody>
      </p:sp>
      <p:sp>
        <p:nvSpPr>
          <p:cNvPr id="12" name="Text 7"/>
          <p:cNvSpPr/>
          <p:nvPr/>
        </p:nvSpPr>
        <p:spPr>
          <a:xfrm>
            <a:off x="3025616" y="5710952"/>
            <a:ext cx="9628703" cy="258247"/>
          </a:xfrm>
          <a:prstGeom prst="rect">
            <a:avLst/>
          </a:prstGeom>
          <a:noFill/>
          <a:ln/>
        </p:spPr>
        <p:txBody>
          <a:bodyPr wrap="none" rtlCol="0" anchor="t"/>
          <a:lstStyle/>
          <a:p>
            <a:pPr marL="0" indent="0" algn="l">
              <a:lnSpc>
                <a:spcPts val="2034"/>
              </a:lnSpc>
              <a:buNone/>
            </a:pPr>
            <a:r>
              <a:rPr lang="en-US" sz="1272" dirty="0">
                <a:solidFill>
                  <a:srgbClr val="39393C"/>
                </a:solidFill>
                <a:latin typeface="Open Sans" pitchFamily="34" charset="0"/>
                <a:ea typeface="Open Sans" pitchFamily="34" charset="-122"/>
                <a:cs typeface="Open Sans" pitchFamily="34" charset="-120"/>
              </a:rPr>
              <a:t>Developing accurate language identification models for languages with limited available data is a significant challenge.</a:t>
            </a:r>
            <a:endParaRPr lang="en-US" sz="1272" dirty="0"/>
          </a:p>
        </p:txBody>
      </p:sp>
      <p:pic>
        <p:nvPicPr>
          <p:cNvPr id="13" name="Image 3" descr="preencoded.png"/>
          <p:cNvPicPr>
            <a:picLocks noChangeAspect="1"/>
          </p:cNvPicPr>
          <p:nvPr/>
        </p:nvPicPr>
        <p:blipFill>
          <a:blip r:embed="rId6"/>
          <a:stretch>
            <a:fillRect/>
          </a:stretch>
        </p:blipFill>
        <p:spPr>
          <a:xfrm>
            <a:off x="1976080" y="6492359"/>
            <a:ext cx="807363" cy="1291828"/>
          </a:xfrm>
          <a:prstGeom prst="rect">
            <a:avLst/>
          </a:prstGeom>
        </p:spPr>
      </p:pic>
      <p:sp>
        <p:nvSpPr>
          <p:cNvPr id="14" name="Text 8"/>
          <p:cNvSpPr/>
          <p:nvPr/>
        </p:nvSpPr>
        <p:spPr>
          <a:xfrm>
            <a:off x="3025616" y="6653808"/>
            <a:ext cx="2454235" cy="252174"/>
          </a:xfrm>
          <a:prstGeom prst="rect">
            <a:avLst/>
          </a:prstGeom>
          <a:noFill/>
          <a:ln/>
        </p:spPr>
        <p:txBody>
          <a:bodyPr wrap="none" rtlCol="0" anchor="t"/>
          <a:lstStyle/>
          <a:p>
            <a:pPr marL="0" indent="0" algn="l">
              <a:lnSpc>
                <a:spcPts val="1987"/>
              </a:lnSpc>
              <a:buNone/>
            </a:pPr>
            <a:r>
              <a:rPr lang="en-US" sz="1589" b="1" dirty="0">
                <a:solidFill>
                  <a:srgbClr val="39393C"/>
                </a:solidFill>
                <a:latin typeface="Playfair Display" pitchFamily="34" charset="0"/>
                <a:ea typeface="Playfair Display" pitchFamily="34" charset="-122"/>
                <a:cs typeface="Playfair Display" pitchFamily="34" charset="-120"/>
              </a:rPr>
              <a:t>Evolving Language Trends</a:t>
            </a:r>
            <a:endParaRPr lang="en-US" sz="1589" dirty="0"/>
          </a:p>
        </p:txBody>
      </p:sp>
      <p:sp>
        <p:nvSpPr>
          <p:cNvPr id="15" name="Text 9"/>
          <p:cNvSpPr/>
          <p:nvPr/>
        </p:nvSpPr>
        <p:spPr>
          <a:xfrm>
            <a:off x="3025616" y="7002780"/>
            <a:ext cx="9628703" cy="516493"/>
          </a:xfrm>
          <a:prstGeom prst="rect">
            <a:avLst/>
          </a:prstGeom>
          <a:noFill/>
          <a:ln/>
        </p:spPr>
        <p:txBody>
          <a:bodyPr wrap="square" rtlCol="0" anchor="t"/>
          <a:lstStyle/>
          <a:p>
            <a:pPr marL="0" indent="0" algn="l">
              <a:lnSpc>
                <a:spcPts val="2034"/>
              </a:lnSpc>
              <a:buNone/>
            </a:pPr>
            <a:r>
              <a:rPr lang="en-US" sz="1272" dirty="0">
                <a:solidFill>
                  <a:srgbClr val="39393C"/>
                </a:solidFill>
                <a:latin typeface="Open Sans" pitchFamily="34" charset="0"/>
                <a:ea typeface="Open Sans" pitchFamily="34" charset="-122"/>
                <a:cs typeface="Open Sans" pitchFamily="34" charset="-120"/>
              </a:rPr>
              <a:t>Language identification models need to be adaptable to changes in language use, such as the emergence of new slang or dialects.</a:t>
            </a:r>
            <a:endParaRPr lang="en-US" sz="127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78553" y="2339935"/>
            <a:ext cx="5017175" cy="3549729"/>
          </a:xfrm>
          <a:prstGeom prst="rect">
            <a:avLst/>
          </a:prstGeom>
        </p:spPr>
      </p:pic>
      <p:sp>
        <p:nvSpPr>
          <p:cNvPr id="6" name="Text 2"/>
          <p:cNvSpPr/>
          <p:nvPr/>
        </p:nvSpPr>
        <p:spPr>
          <a:xfrm>
            <a:off x="656987" y="1261705"/>
            <a:ext cx="7830026" cy="1173242"/>
          </a:xfrm>
          <a:prstGeom prst="rect">
            <a:avLst/>
          </a:prstGeom>
          <a:noFill/>
          <a:ln/>
        </p:spPr>
        <p:txBody>
          <a:bodyPr wrap="square" rtlCol="0" anchor="t"/>
          <a:lstStyle/>
          <a:p>
            <a:pPr marL="0" indent="0">
              <a:lnSpc>
                <a:spcPts val="4619"/>
              </a:lnSpc>
              <a:buNone/>
            </a:pPr>
            <a:r>
              <a:rPr lang="en-US" sz="3695" b="1" dirty="0">
                <a:solidFill>
                  <a:srgbClr val="101014"/>
                </a:solidFill>
                <a:latin typeface="Playfair Display" pitchFamily="34" charset="0"/>
                <a:ea typeface="Playfair Display" pitchFamily="34" charset="-122"/>
                <a:cs typeface="Playfair Display" pitchFamily="34" charset="-120"/>
              </a:rPr>
              <a:t>Applications of Language Identification</a:t>
            </a:r>
            <a:endParaRPr lang="en-US" sz="3695" dirty="0"/>
          </a:p>
        </p:txBody>
      </p:sp>
      <p:sp>
        <p:nvSpPr>
          <p:cNvPr id="7" name="Text 3"/>
          <p:cNvSpPr/>
          <p:nvPr/>
        </p:nvSpPr>
        <p:spPr>
          <a:xfrm>
            <a:off x="656987" y="2716411"/>
            <a:ext cx="7830026" cy="600789"/>
          </a:xfrm>
          <a:prstGeom prst="rect">
            <a:avLst/>
          </a:prstGeom>
          <a:noFill/>
          <a:ln/>
        </p:spPr>
        <p:txBody>
          <a:bodyPr wrap="squar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 Language identification has numerous real-world applications across various industries, including social media analysis, content moderation, and personalized user experiences.</a:t>
            </a:r>
            <a:endParaRPr lang="en-US" sz="1478" dirty="0"/>
          </a:p>
        </p:txBody>
      </p:sp>
      <p:sp>
        <p:nvSpPr>
          <p:cNvPr id="8" name="Shape 4"/>
          <p:cNvSpPr/>
          <p:nvPr/>
        </p:nvSpPr>
        <p:spPr>
          <a:xfrm>
            <a:off x="656987" y="3528298"/>
            <a:ext cx="7830026" cy="3439597"/>
          </a:xfrm>
          <a:prstGeom prst="roundRect">
            <a:avLst>
              <a:gd name="adj" fmla="val 982"/>
            </a:avLst>
          </a:prstGeom>
          <a:noFill/>
          <a:ln w="7620">
            <a:solidFill>
              <a:srgbClr val="000000">
                <a:alpha val="8000"/>
              </a:srgbClr>
            </a:solidFill>
            <a:prstDash val="solid"/>
          </a:ln>
        </p:spPr>
      </p:sp>
      <p:sp>
        <p:nvSpPr>
          <p:cNvPr id="9" name="Shape 5"/>
          <p:cNvSpPr/>
          <p:nvPr/>
        </p:nvSpPr>
        <p:spPr>
          <a:xfrm>
            <a:off x="664607" y="3535918"/>
            <a:ext cx="7814786" cy="1141452"/>
          </a:xfrm>
          <a:prstGeom prst="rect">
            <a:avLst/>
          </a:prstGeom>
          <a:solidFill>
            <a:srgbClr val="FFFFFF">
              <a:alpha val="4000"/>
            </a:srgbClr>
          </a:solidFill>
          <a:ln/>
        </p:spPr>
      </p:sp>
      <p:sp>
        <p:nvSpPr>
          <p:cNvPr id="10" name="Text 6"/>
          <p:cNvSpPr/>
          <p:nvPr/>
        </p:nvSpPr>
        <p:spPr>
          <a:xfrm>
            <a:off x="852249" y="3656052"/>
            <a:ext cx="3528298" cy="300395"/>
          </a:xfrm>
          <a:prstGeom prst="rect">
            <a:avLst/>
          </a:prstGeom>
          <a:noFill/>
          <a:ln/>
        </p:spPr>
        <p:txBody>
          <a:bodyPr wrap="non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Social Media Analysis</a:t>
            </a:r>
            <a:endParaRPr lang="en-US" sz="1478" dirty="0"/>
          </a:p>
        </p:txBody>
      </p:sp>
      <p:sp>
        <p:nvSpPr>
          <p:cNvPr id="11" name="Text 7"/>
          <p:cNvSpPr/>
          <p:nvPr/>
        </p:nvSpPr>
        <p:spPr>
          <a:xfrm>
            <a:off x="4763453" y="3656052"/>
            <a:ext cx="3528298" cy="901184"/>
          </a:xfrm>
          <a:prstGeom prst="rect">
            <a:avLst/>
          </a:prstGeom>
          <a:noFill/>
          <a:ln/>
        </p:spPr>
        <p:txBody>
          <a:bodyPr wrap="squar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Understanding the languages spoken on social media platforms to analyze trends and sentiment.</a:t>
            </a:r>
            <a:endParaRPr lang="en-US" sz="1478" dirty="0"/>
          </a:p>
        </p:txBody>
      </p:sp>
      <p:sp>
        <p:nvSpPr>
          <p:cNvPr id="12" name="Shape 8"/>
          <p:cNvSpPr/>
          <p:nvPr/>
        </p:nvSpPr>
        <p:spPr>
          <a:xfrm>
            <a:off x="664607" y="4677370"/>
            <a:ext cx="7814786" cy="1141452"/>
          </a:xfrm>
          <a:prstGeom prst="rect">
            <a:avLst/>
          </a:prstGeom>
          <a:solidFill>
            <a:srgbClr val="000000">
              <a:alpha val="4000"/>
            </a:srgbClr>
          </a:solidFill>
          <a:ln/>
        </p:spPr>
      </p:sp>
      <p:sp>
        <p:nvSpPr>
          <p:cNvPr id="13" name="Text 9"/>
          <p:cNvSpPr/>
          <p:nvPr/>
        </p:nvSpPr>
        <p:spPr>
          <a:xfrm>
            <a:off x="852249" y="4797504"/>
            <a:ext cx="3528298" cy="300395"/>
          </a:xfrm>
          <a:prstGeom prst="rect">
            <a:avLst/>
          </a:prstGeom>
          <a:noFill/>
          <a:ln/>
        </p:spPr>
        <p:txBody>
          <a:bodyPr wrap="non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Content Moderation</a:t>
            </a:r>
            <a:endParaRPr lang="en-US" sz="1478" dirty="0"/>
          </a:p>
        </p:txBody>
      </p:sp>
      <p:sp>
        <p:nvSpPr>
          <p:cNvPr id="14" name="Text 10"/>
          <p:cNvSpPr/>
          <p:nvPr/>
        </p:nvSpPr>
        <p:spPr>
          <a:xfrm>
            <a:off x="4763453" y="4797504"/>
            <a:ext cx="3528298" cy="901184"/>
          </a:xfrm>
          <a:prstGeom prst="rect">
            <a:avLst/>
          </a:prstGeom>
          <a:noFill/>
          <a:ln/>
        </p:spPr>
        <p:txBody>
          <a:bodyPr wrap="squar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Identifying potentially inappropriate content in different languages to ensure safe and ethical online interactions.</a:t>
            </a:r>
            <a:endParaRPr lang="en-US" sz="1478" dirty="0"/>
          </a:p>
        </p:txBody>
      </p:sp>
      <p:sp>
        <p:nvSpPr>
          <p:cNvPr id="15" name="Shape 11"/>
          <p:cNvSpPr/>
          <p:nvPr/>
        </p:nvSpPr>
        <p:spPr>
          <a:xfrm>
            <a:off x="664607" y="5818823"/>
            <a:ext cx="7814786" cy="1141452"/>
          </a:xfrm>
          <a:prstGeom prst="rect">
            <a:avLst/>
          </a:prstGeom>
          <a:solidFill>
            <a:srgbClr val="FFFFFF">
              <a:alpha val="4000"/>
            </a:srgbClr>
          </a:solidFill>
          <a:ln/>
        </p:spPr>
      </p:sp>
      <p:sp>
        <p:nvSpPr>
          <p:cNvPr id="16" name="Text 12"/>
          <p:cNvSpPr/>
          <p:nvPr/>
        </p:nvSpPr>
        <p:spPr>
          <a:xfrm>
            <a:off x="852249" y="5938957"/>
            <a:ext cx="3528298" cy="300395"/>
          </a:xfrm>
          <a:prstGeom prst="rect">
            <a:avLst/>
          </a:prstGeom>
          <a:noFill/>
          <a:ln/>
        </p:spPr>
        <p:txBody>
          <a:bodyPr wrap="non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Personalized User Experiences</a:t>
            </a:r>
            <a:endParaRPr lang="en-US" sz="1478" dirty="0"/>
          </a:p>
        </p:txBody>
      </p:sp>
      <p:sp>
        <p:nvSpPr>
          <p:cNvPr id="17" name="Text 13"/>
          <p:cNvSpPr/>
          <p:nvPr/>
        </p:nvSpPr>
        <p:spPr>
          <a:xfrm>
            <a:off x="4763453" y="5938957"/>
            <a:ext cx="3528298" cy="901184"/>
          </a:xfrm>
          <a:prstGeom prst="rect">
            <a:avLst/>
          </a:prstGeom>
          <a:noFill/>
          <a:ln/>
        </p:spPr>
        <p:txBody>
          <a:bodyPr wrap="square" rtlCol="0" anchor="t"/>
          <a:lstStyle/>
          <a:p>
            <a:pPr marL="0" indent="0">
              <a:lnSpc>
                <a:spcPts val="2365"/>
              </a:lnSpc>
              <a:buNone/>
            </a:pPr>
            <a:r>
              <a:rPr lang="en-US" sz="1478" dirty="0">
                <a:solidFill>
                  <a:srgbClr val="39393C"/>
                </a:solidFill>
                <a:latin typeface="Open Sans" pitchFamily="34" charset="0"/>
                <a:ea typeface="Open Sans" pitchFamily="34" charset="-122"/>
                <a:cs typeface="Open Sans" pitchFamily="34" charset="-120"/>
              </a:rPr>
              <a:t>Tailoring websites and apps to users' preferred languages, enhancing usability and satisfaction.</a:t>
            </a:r>
            <a:endParaRPr lang="en-US" sz="147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6E8AA68-0913-3001-60D6-BB4E8F93E19A}"/>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8A2F8500-B6FA-09A3-B213-EB0555F121B1}"/>
              </a:ext>
            </a:extLst>
          </p:cNvPr>
          <p:cNvSpPr/>
          <p:nvPr/>
        </p:nvSpPr>
        <p:spPr>
          <a:xfrm>
            <a:off x="0" y="0"/>
            <a:ext cx="14630400" cy="8229600"/>
          </a:xfrm>
          <a:prstGeom prst="rect">
            <a:avLst/>
          </a:prstGeom>
          <a:solidFill>
            <a:srgbClr val="252222">
              <a:alpha val="75000"/>
            </a:srgbClr>
          </a:solidFill>
          <a:ln/>
        </p:spPr>
      </p:sp>
      <p:pic>
        <p:nvPicPr>
          <p:cNvPr id="4" name="Image 1" descr="preencoded.png">
            <a:extLst>
              <a:ext uri="{FF2B5EF4-FFF2-40B4-BE49-F238E27FC236}">
                <a16:creationId xmlns:a16="http://schemas.microsoft.com/office/drawing/2014/main" id="{CC216B12-2DB1-C2A3-C2A6-39897AF5A8E8}"/>
              </a:ext>
            </a:extLst>
          </p:cNvPr>
          <p:cNvPicPr>
            <a:picLocks noChangeAspect="1"/>
          </p:cNvPicPr>
          <p:nvPr/>
        </p:nvPicPr>
        <p:blipFill>
          <a:blip r:embed="rId3"/>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B5F4D2AD-C93B-A0E5-E2DE-36EE7D0B3505}"/>
              </a:ext>
            </a:extLst>
          </p:cNvPr>
          <p:cNvSpPr/>
          <p:nvPr/>
        </p:nvSpPr>
        <p:spPr>
          <a:xfrm>
            <a:off x="586383" y="1269206"/>
            <a:ext cx="7971234" cy="985361"/>
          </a:xfrm>
          <a:prstGeom prst="rect">
            <a:avLst/>
          </a:prstGeom>
          <a:noFill/>
          <a:ln/>
        </p:spPr>
        <p:txBody>
          <a:bodyPr wrap="square" rtlCol="0" anchor="t"/>
          <a:lstStyle/>
          <a:p>
            <a:pPr marL="0" indent="0">
              <a:lnSpc>
                <a:spcPts val="3881"/>
              </a:lnSpc>
              <a:buNone/>
            </a:pPr>
            <a:r>
              <a:rPr lang="en-US" sz="3105" b="1" kern="0" spc="-93" dirty="0">
                <a:solidFill>
                  <a:srgbClr val="FFFFFF"/>
                </a:solidFill>
                <a:latin typeface="Overpass" pitchFamily="34" charset="0"/>
                <a:ea typeface="Overpass" pitchFamily="34" charset="-122"/>
                <a:cs typeface="Overpass" pitchFamily="34" charset="-120"/>
              </a:rPr>
              <a:t>Challenges in Achieving Accurate Language Identification</a:t>
            </a:r>
            <a:endParaRPr lang="en-US" sz="3105" dirty="0"/>
          </a:p>
        </p:txBody>
      </p:sp>
      <p:sp>
        <p:nvSpPr>
          <p:cNvPr id="6" name="Shape 2">
            <a:extLst>
              <a:ext uri="{FF2B5EF4-FFF2-40B4-BE49-F238E27FC236}">
                <a16:creationId xmlns:a16="http://schemas.microsoft.com/office/drawing/2014/main" id="{56BDBE1F-F22F-B0C3-E4E0-0F2889EF0205}"/>
              </a:ext>
            </a:extLst>
          </p:cNvPr>
          <p:cNvSpPr/>
          <p:nvPr/>
        </p:nvSpPr>
        <p:spPr>
          <a:xfrm>
            <a:off x="586383" y="2694384"/>
            <a:ext cx="376952" cy="376952"/>
          </a:xfrm>
          <a:prstGeom prst="roundRect">
            <a:avLst>
              <a:gd name="adj" fmla="val 18670"/>
            </a:avLst>
          </a:prstGeom>
          <a:solidFill>
            <a:srgbClr val="7E023C"/>
          </a:solidFill>
          <a:ln w="7620">
            <a:solidFill>
              <a:srgbClr val="971B55"/>
            </a:solidFill>
            <a:prstDash val="solid"/>
          </a:ln>
        </p:spPr>
      </p:sp>
      <p:sp>
        <p:nvSpPr>
          <p:cNvPr id="7" name="Text 3">
            <a:extLst>
              <a:ext uri="{FF2B5EF4-FFF2-40B4-BE49-F238E27FC236}">
                <a16:creationId xmlns:a16="http://schemas.microsoft.com/office/drawing/2014/main" id="{9CA629DF-CCB3-DE39-39D2-E6A4F1C36A1C}"/>
              </a:ext>
            </a:extLst>
          </p:cNvPr>
          <p:cNvSpPr/>
          <p:nvPr/>
        </p:nvSpPr>
        <p:spPr>
          <a:xfrm>
            <a:off x="731044" y="2764512"/>
            <a:ext cx="87511"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1</a:t>
            </a:r>
            <a:endParaRPr lang="en-US" sz="1863" dirty="0"/>
          </a:p>
        </p:txBody>
      </p:sp>
      <p:sp>
        <p:nvSpPr>
          <p:cNvPr id="8" name="Text 4">
            <a:extLst>
              <a:ext uri="{FF2B5EF4-FFF2-40B4-BE49-F238E27FC236}">
                <a16:creationId xmlns:a16="http://schemas.microsoft.com/office/drawing/2014/main" id="{118EA62F-490E-1CB4-D550-1724981190A7}"/>
              </a:ext>
            </a:extLst>
          </p:cNvPr>
          <p:cNvSpPr/>
          <p:nvPr/>
        </p:nvSpPr>
        <p:spPr>
          <a:xfrm>
            <a:off x="1130856" y="2694384"/>
            <a:ext cx="1971318"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Ambiguity</a:t>
            </a:r>
            <a:endParaRPr lang="en-US" sz="1552" dirty="0"/>
          </a:p>
        </p:txBody>
      </p:sp>
      <p:sp>
        <p:nvSpPr>
          <p:cNvPr id="9" name="Text 5">
            <a:extLst>
              <a:ext uri="{FF2B5EF4-FFF2-40B4-BE49-F238E27FC236}">
                <a16:creationId xmlns:a16="http://schemas.microsoft.com/office/drawing/2014/main" id="{F63051BC-758D-37BE-CB12-0461DE390DFE}"/>
              </a:ext>
            </a:extLst>
          </p:cNvPr>
          <p:cNvSpPr/>
          <p:nvPr/>
        </p:nvSpPr>
        <p:spPr>
          <a:xfrm>
            <a:off x="1130856" y="3041333"/>
            <a:ext cx="3357443" cy="160805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The complex nature of languages presents a significant challenge to language detection systems. Many languages share similarities in grammar, vocabulary, and pronunciation, making it difficult for algorithms to distinguish between them accurately.</a:t>
            </a:r>
            <a:endParaRPr lang="en-US" sz="1319" dirty="0"/>
          </a:p>
        </p:txBody>
      </p:sp>
      <p:sp>
        <p:nvSpPr>
          <p:cNvPr id="10" name="Shape 6">
            <a:extLst>
              <a:ext uri="{FF2B5EF4-FFF2-40B4-BE49-F238E27FC236}">
                <a16:creationId xmlns:a16="http://schemas.microsoft.com/office/drawing/2014/main" id="{8B1A7041-0CE4-4126-78D0-8D802B2A7647}"/>
              </a:ext>
            </a:extLst>
          </p:cNvPr>
          <p:cNvSpPr/>
          <p:nvPr/>
        </p:nvSpPr>
        <p:spPr>
          <a:xfrm>
            <a:off x="4655820" y="2694384"/>
            <a:ext cx="376952" cy="376952"/>
          </a:xfrm>
          <a:prstGeom prst="roundRect">
            <a:avLst>
              <a:gd name="adj" fmla="val 18670"/>
            </a:avLst>
          </a:prstGeom>
          <a:solidFill>
            <a:srgbClr val="7E023C"/>
          </a:solidFill>
          <a:ln w="7620">
            <a:solidFill>
              <a:srgbClr val="971B55"/>
            </a:solidFill>
            <a:prstDash val="solid"/>
          </a:ln>
        </p:spPr>
      </p:sp>
      <p:sp>
        <p:nvSpPr>
          <p:cNvPr id="11" name="Text 7">
            <a:extLst>
              <a:ext uri="{FF2B5EF4-FFF2-40B4-BE49-F238E27FC236}">
                <a16:creationId xmlns:a16="http://schemas.microsoft.com/office/drawing/2014/main" id="{25A64760-8DD7-700D-1B0E-C74A04BBC89F}"/>
              </a:ext>
            </a:extLst>
          </p:cNvPr>
          <p:cNvSpPr/>
          <p:nvPr/>
        </p:nvSpPr>
        <p:spPr>
          <a:xfrm>
            <a:off x="4775478" y="2764512"/>
            <a:ext cx="137517"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2</a:t>
            </a:r>
            <a:endParaRPr lang="en-US" sz="1863" dirty="0"/>
          </a:p>
        </p:txBody>
      </p:sp>
      <p:sp>
        <p:nvSpPr>
          <p:cNvPr id="12" name="Text 8">
            <a:extLst>
              <a:ext uri="{FF2B5EF4-FFF2-40B4-BE49-F238E27FC236}">
                <a16:creationId xmlns:a16="http://schemas.microsoft.com/office/drawing/2014/main" id="{16041AF9-41CE-6649-333F-E471CAC18D09}"/>
              </a:ext>
            </a:extLst>
          </p:cNvPr>
          <p:cNvSpPr/>
          <p:nvPr/>
        </p:nvSpPr>
        <p:spPr>
          <a:xfrm>
            <a:off x="5200293" y="2694384"/>
            <a:ext cx="1971318"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Dialect Variation</a:t>
            </a:r>
            <a:endParaRPr lang="en-US" sz="1552" dirty="0"/>
          </a:p>
        </p:txBody>
      </p:sp>
      <p:sp>
        <p:nvSpPr>
          <p:cNvPr id="13" name="Text 9">
            <a:extLst>
              <a:ext uri="{FF2B5EF4-FFF2-40B4-BE49-F238E27FC236}">
                <a16:creationId xmlns:a16="http://schemas.microsoft.com/office/drawing/2014/main" id="{7DC7AEF4-150A-054E-A773-F6651D4CF84D}"/>
              </a:ext>
            </a:extLst>
          </p:cNvPr>
          <p:cNvSpPr/>
          <p:nvPr/>
        </p:nvSpPr>
        <p:spPr>
          <a:xfrm>
            <a:off x="5200293" y="3041333"/>
            <a:ext cx="3357443" cy="160805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Within a single language, dialects and regional variations can introduce significant differences in pronunciation, vocabulary, and grammar. These variations can confuse language detection systems, leading to misclassifications.</a:t>
            </a:r>
            <a:endParaRPr lang="en-US" sz="1319" dirty="0"/>
          </a:p>
        </p:txBody>
      </p:sp>
      <p:sp>
        <p:nvSpPr>
          <p:cNvPr id="14" name="Shape 10">
            <a:extLst>
              <a:ext uri="{FF2B5EF4-FFF2-40B4-BE49-F238E27FC236}">
                <a16:creationId xmlns:a16="http://schemas.microsoft.com/office/drawing/2014/main" id="{B73EB8A1-7AC2-C4E0-144E-D08681526A76}"/>
              </a:ext>
            </a:extLst>
          </p:cNvPr>
          <p:cNvSpPr/>
          <p:nvPr/>
        </p:nvSpPr>
        <p:spPr>
          <a:xfrm>
            <a:off x="586383" y="5005388"/>
            <a:ext cx="376952" cy="376952"/>
          </a:xfrm>
          <a:prstGeom prst="roundRect">
            <a:avLst>
              <a:gd name="adj" fmla="val 18670"/>
            </a:avLst>
          </a:prstGeom>
          <a:solidFill>
            <a:srgbClr val="7E023C"/>
          </a:solidFill>
          <a:ln w="7620">
            <a:solidFill>
              <a:srgbClr val="971B55"/>
            </a:solidFill>
            <a:prstDash val="solid"/>
          </a:ln>
        </p:spPr>
      </p:sp>
      <p:sp>
        <p:nvSpPr>
          <p:cNvPr id="15" name="Text 11">
            <a:extLst>
              <a:ext uri="{FF2B5EF4-FFF2-40B4-BE49-F238E27FC236}">
                <a16:creationId xmlns:a16="http://schemas.microsoft.com/office/drawing/2014/main" id="{7A990773-60A1-C25F-3AA7-70323F75BDDF}"/>
              </a:ext>
            </a:extLst>
          </p:cNvPr>
          <p:cNvSpPr/>
          <p:nvPr/>
        </p:nvSpPr>
        <p:spPr>
          <a:xfrm>
            <a:off x="707469" y="5075515"/>
            <a:ext cx="134660"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3</a:t>
            </a:r>
            <a:endParaRPr lang="en-US" sz="1863" dirty="0"/>
          </a:p>
        </p:txBody>
      </p:sp>
      <p:sp>
        <p:nvSpPr>
          <p:cNvPr id="16" name="Text 12">
            <a:extLst>
              <a:ext uri="{FF2B5EF4-FFF2-40B4-BE49-F238E27FC236}">
                <a16:creationId xmlns:a16="http://schemas.microsoft.com/office/drawing/2014/main" id="{2AA57310-A331-7406-5CCF-670381AFF224}"/>
              </a:ext>
            </a:extLst>
          </p:cNvPr>
          <p:cNvSpPr/>
          <p:nvPr/>
        </p:nvSpPr>
        <p:spPr>
          <a:xfrm>
            <a:off x="1130856" y="5005388"/>
            <a:ext cx="1971318"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Code-Switching</a:t>
            </a:r>
            <a:endParaRPr lang="en-US" sz="1552" dirty="0"/>
          </a:p>
        </p:txBody>
      </p:sp>
      <p:sp>
        <p:nvSpPr>
          <p:cNvPr id="17" name="Text 13">
            <a:extLst>
              <a:ext uri="{FF2B5EF4-FFF2-40B4-BE49-F238E27FC236}">
                <a16:creationId xmlns:a16="http://schemas.microsoft.com/office/drawing/2014/main" id="{04CEF3A3-B4F4-61B1-14D9-F75A6DBD45A6}"/>
              </a:ext>
            </a:extLst>
          </p:cNvPr>
          <p:cNvSpPr/>
          <p:nvPr/>
        </p:nvSpPr>
        <p:spPr>
          <a:xfrm>
            <a:off x="1130856" y="5352336"/>
            <a:ext cx="3357443" cy="160805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Code-switching, the practice of mixing two or more languages within a single conversation, poses a major challenge for language detection algorithms. These systems often struggle to identify the dominant language in a code-switched text.</a:t>
            </a:r>
            <a:endParaRPr lang="en-US" sz="1319" dirty="0"/>
          </a:p>
        </p:txBody>
      </p:sp>
      <p:sp>
        <p:nvSpPr>
          <p:cNvPr id="18" name="Shape 14">
            <a:extLst>
              <a:ext uri="{FF2B5EF4-FFF2-40B4-BE49-F238E27FC236}">
                <a16:creationId xmlns:a16="http://schemas.microsoft.com/office/drawing/2014/main" id="{08272EA2-B030-B088-7ECC-66A33472E79E}"/>
              </a:ext>
            </a:extLst>
          </p:cNvPr>
          <p:cNvSpPr/>
          <p:nvPr/>
        </p:nvSpPr>
        <p:spPr>
          <a:xfrm>
            <a:off x="4655820" y="5005388"/>
            <a:ext cx="376952" cy="376952"/>
          </a:xfrm>
          <a:prstGeom prst="roundRect">
            <a:avLst>
              <a:gd name="adj" fmla="val 18670"/>
            </a:avLst>
          </a:prstGeom>
          <a:solidFill>
            <a:srgbClr val="7E023C"/>
          </a:solidFill>
          <a:ln w="7620">
            <a:solidFill>
              <a:srgbClr val="971B55"/>
            </a:solidFill>
            <a:prstDash val="solid"/>
          </a:ln>
        </p:spPr>
      </p:sp>
      <p:sp>
        <p:nvSpPr>
          <p:cNvPr id="19" name="Text 15">
            <a:extLst>
              <a:ext uri="{FF2B5EF4-FFF2-40B4-BE49-F238E27FC236}">
                <a16:creationId xmlns:a16="http://schemas.microsoft.com/office/drawing/2014/main" id="{02DF3B1D-D766-FA1C-EE07-D5BE6BA98D1C}"/>
              </a:ext>
            </a:extLst>
          </p:cNvPr>
          <p:cNvSpPr/>
          <p:nvPr/>
        </p:nvSpPr>
        <p:spPr>
          <a:xfrm>
            <a:off x="4771787" y="5075515"/>
            <a:ext cx="144899" cy="236577"/>
          </a:xfrm>
          <a:prstGeom prst="rect">
            <a:avLst/>
          </a:prstGeom>
          <a:noFill/>
          <a:ln/>
        </p:spPr>
        <p:txBody>
          <a:bodyPr wrap="none" rtlCol="0" anchor="t"/>
          <a:lstStyle/>
          <a:p>
            <a:pPr marL="0" indent="0" algn="ctr">
              <a:lnSpc>
                <a:spcPts val="1863"/>
              </a:lnSpc>
              <a:buNone/>
            </a:pPr>
            <a:r>
              <a:rPr lang="en-US" sz="1863" b="1" kern="0" spc="-56" dirty="0">
                <a:solidFill>
                  <a:srgbClr val="E5E0DF"/>
                </a:solidFill>
                <a:latin typeface="Overpass" pitchFamily="34" charset="0"/>
                <a:ea typeface="Overpass" pitchFamily="34" charset="-122"/>
                <a:cs typeface="Overpass" pitchFamily="34" charset="-120"/>
              </a:rPr>
              <a:t>4</a:t>
            </a:r>
            <a:endParaRPr lang="en-US" sz="1863" dirty="0"/>
          </a:p>
        </p:txBody>
      </p:sp>
      <p:sp>
        <p:nvSpPr>
          <p:cNvPr id="20" name="Text 16">
            <a:extLst>
              <a:ext uri="{FF2B5EF4-FFF2-40B4-BE49-F238E27FC236}">
                <a16:creationId xmlns:a16="http://schemas.microsoft.com/office/drawing/2014/main" id="{4B8C106B-1379-D6B1-5E51-364C764397C5}"/>
              </a:ext>
            </a:extLst>
          </p:cNvPr>
          <p:cNvSpPr/>
          <p:nvPr/>
        </p:nvSpPr>
        <p:spPr>
          <a:xfrm>
            <a:off x="5200293" y="5005388"/>
            <a:ext cx="2107525" cy="246459"/>
          </a:xfrm>
          <a:prstGeom prst="rect">
            <a:avLst/>
          </a:prstGeom>
          <a:noFill/>
          <a:ln/>
        </p:spPr>
        <p:txBody>
          <a:bodyPr wrap="none" rtlCol="0" anchor="t"/>
          <a:lstStyle/>
          <a:p>
            <a:pPr marL="0" indent="0">
              <a:lnSpc>
                <a:spcPts val="1940"/>
              </a:lnSpc>
              <a:buNone/>
            </a:pPr>
            <a:r>
              <a:rPr lang="en-US" sz="1552" b="1" kern="0" spc="-47" dirty="0">
                <a:solidFill>
                  <a:srgbClr val="E5E0DF"/>
                </a:solidFill>
                <a:latin typeface="Overpass" pitchFamily="34" charset="0"/>
                <a:ea typeface="Overpass" pitchFamily="34" charset="-122"/>
                <a:cs typeface="Overpass" pitchFamily="34" charset="-120"/>
              </a:rPr>
              <a:t>Limited Data Availability</a:t>
            </a:r>
            <a:endParaRPr lang="en-US" sz="1552" dirty="0"/>
          </a:p>
        </p:txBody>
      </p:sp>
      <p:sp>
        <p:nvSpPr>
          <p:cNvPr id="21" name="Text 17">
            <a:extLst>
              <a:ext uri="{FF2B5EF4-FFF2-40B4-BE49-F238E27FC236}">
                <a16:creationId xmlns:a16="http://schemas.microsoft.com/office/drawing/2014/main" id="{35088FA2-AD76-BEB4-AEE0-57052A5DE5C6}"/>
              </a:ext>
            </a:extLst>
          </p:cNvPr>
          <p:cNvSpPr/>
          <p:nvPr/>
        </p:nvSpPr>
        <p:spPr>
          <a:xfrm>
            <a:off x="5200293" y="5352336"/>
            <a:ext cx="3357443" cy="1608058"/>
          </a:xfrm>
          <a:prstGeom prst="rect">
            <a:avLst/>
          </a:prstGeom>
          <a:noFill/>
          <a:ln/>
        </p:spPr>
        <p:txBody>
          <a:bodyPr wrap="square" rtlCol="0" anchor="t"/>
          <a:lstStyle/>
          <a:p>
            <a:pPr marL="0" indent="0">
              <a:lnSpc>
                <a:spcPts val="2111"/>
              </a:lnSpc>
              <a:buNone/>
            </a:pPr>
            <a:r>
              <a:rPr lang="en-US" sz="1319" dirty="0">
                <a:solidFill>
                  <a:srgbClr val="E5E0DF"/>
                </a:solidFill>
                <a:latin typeface="Overpass" pitchFamily="34" charset="0"/>
                <a:ea typeface="Overpass" pitchFamily="34" charset="-122"/>
                <a:cs typeface="Overpass" pitchFamily="34" charset="-120"/>
              </a:rPr>
              <a:t>For less-resourced languages, the availability of training data for language detection models is often limited. This scarcity of data can hinder the development of accurate and reliable language identification systems.</a:t>
            </a:r>
            <a:endParaRPr lang="en-US" sz="1319" dirty="0"/>
          </a:p>
        </p:txBody>
      </p:sp>
    </p:spTree>
    <p:extLst>
      <p:ext uri="{BB962C8B-B14F-4D97-AF65-F5344CB8AC3E}">
        <p14:creationId xmlns:p14="http://schemas.microsoft.com/office/powerpoint/2010/main" val="18453461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28</TotalTime>
  <Words>1696</Words>
  <Application>Microsoft Office PowerPoint</Application>
  <PresentationFormat>Custom</PresentationFormat>
  <Paragraphs>159</Paragraphs>
  <Slides>18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Algerian</vt:lpstr>
      <vt:lpstr>Century Gothic</vt:lpstr>
      <vt:lpstr>Open Sans</vt:lpstr>
      <vt:lpstr>Overpass</vt:lpstr>
      <vt:lpstr>Playfair Display</vt:lpstr>
      <vt:lpstr>Wingdings 3</vt:lpstr>
      <vt:lpstr>Ion</vt:lpstr>
      <vt:lpstr>Language Identifier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konda reddy</cp:lastModifiedBy>
  <cp:revision>4</cp:revision>
  <dcterms:created xsi:type="dcterms:W3CDTF">2024-07-25T09:02:43Z</dcterms:created>
  <dcterms:modified xsi:type="dcterms:W3CDTF">2024-08-03T09:05:28Z</dcterms:modified>
</cp:coreProperties>
</file>